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65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74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-Arbeitsblat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Verkauf</c:v>
                </c:pt>
              </c:strCache>
            </c:strRef>
          </c:tx>
          <c:invertIfNegative val="0"/>
          <c:cat>
            <c:strRef>
              <c:f>Tabelle1!$A$2:$A$5</c:f>
              <c:strCache>
                <c:ptCount val="4"/>
                <c:pt idx="0">
                  <c:v>1.Quartal</c:v>
                </c:pt>
                <c:pt idx="1">
                  <c:v>2.Quartal</c:v>
                </c:pt>
                <c:pt idx="2">
                  <c:v>3.Quartal</c:v>
                </c:pt>
                <c:pt idx="3">
                  <c:v>4.Quartal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120</c:v>
                </c:pt>
                <c:pt idx="1">
                  <c:v>108</c:v>
                </c:pt>
                <c:pt idx="2">
                  <c:v>97</c:v>
                </c:pt>
                <c:pt idx="3">
                  <c:v>92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F96-44D7-9769-CA0F2035CC6C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Entwicklung</c:v>
                </c:pt>
              </c:strCache>
            </c:strRef>
          </c:tx>
          <c:invertIfNegative val="0"/>
          <c:cat>
            <c:strRef>
              <c:f>Tabelle1!$A$2:$A$5</c:f>
              <c:strCache>
                <c:ptCount val="4"/>
                <c:pt idx="0">
                  <c:v>1.Quartal</c:v>
                </c:pt>
                <c:pt idx="1">
                  <c:v>2.Quartal</c:v>
                </c:pt>
                <c:pt idx="2">
                  <c:v>3.Quartal</c:v>
                </c:pt>
                <c:pt idx="3">
                  <c:v>4.Quartal</c:v>
                </c:pt>
              </c:strCache>
            </c:strRef>
          </c:cat>
          <c:val>
            <c:numRef>
              <c:f>Tabelle1!$C$2:$C$5</c:f>
              <c:numCache>
                <c:formatCode>General</c:formatCode>
                <c:ptCount val="4"/>
                <c:pt idx="0">
                  <c:v>110</c:v>
                </c:pt>
                <c:pt idx="1">
                  <c:v>145</c:v>
                </c:pt>
                <c:pt idx="2">
                  <c:v>150</c:v>
                </c:pt>
                <c:pt idx="3">
                  <c:v>122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F96-44D7-9769-CA0F2035CC6C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Support</c:v>
                </c:pt>
              </c:strCache>
            </c:strRef>
          </c:tx>
          <c:invertIfNegative val="0"/>
          <c:cat>
            <c:strRef>
              <c:f>Tabelle1!$A$2:$A$5</c:f>
              <c:strCache>
                <c:ptCount val="4"/>
                <c:pt idx="0">
                  <c:v>1.Quartal</c:v>
                </c:pt>
                <c:pt idx="1">
                  <c:v>2.Quartal</c:v>
                </c:pt>
                <c:pt idx="2">
                  <c:v>3.Quartal</c:v>
                </c:pt>
                <c:pt idx="3">
                  <c:v>4.Quartal</c:v>
                </c:pt>
              </c:strCache>
            </c:strRef>
          </c:cat>
          <c:val>
            <c:numRef>
              <c:f>Tabelle1!$D$2:$D$5</c:f>
              <c:numCache>
                <c:formatCode>General</c:formatCode>
                <c:ptCount val="4"/>
                <c:pt idx="0">
                  <c:v>45</c:v>
                </c:pt>
                <c:pt idx="1">
                  <c:v>42</c:v>
                </c:pt>
                <c:pt idx="2">
                  <c:v>50</c:v>
                </c:pt>
                <c:pt idx="3">
                  <c:v>43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6F96-44D7-9769-CA0F2035CC6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0911616"/>
        <c:axId val="20913152"/>
      </c:barChart>
      <c:catAx>
        <c:axId val="20911616"/>
        <c:scaling>
          <c:orientation val="minMax"/>
        </c:scaling>
        <c:delete val="0"/>
        <c:axPos val="l"/>
        <c:numFmt formatCode="General" sourceLinked="0"/>
        <c:majorTickMark val="out"/>
        <c:minorTickMark val="none"/>
        <c:tickLblPos val="nextTo"/>
        <c:crossAx val="20913152"/>
        <c:crosses val="autoZero"/>
        <c:auto val="1"/>
        <c:lblAlgn val="ctr"/>
        <c:lblOffset val="100"/>
        <c:noMultiLvlLbl val="0"/>
      </c:catAx>
      <c:valAx>
        <c:axId val="20913152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20911616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76D97B-3CDA-4911-A58D-AC247041081E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B7A683-C559-4B83-9707-9DF7F637CD5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374489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de-AT" dirty="0" smtClean="0"/>
              <a:t>Mitarbeiter werden gekündigt</a:t>
            </a:r>
            <a:endParaRPr lang="de-AT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B7A683-C559-4B83-9707-9DF7F637CD5A}" type="slidenum">
              <a:rPr lang="de-AT" smtClean="0"/>
              <a:t>2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5034885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ransition spd="med">
    <p:blinds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F1FA5-BEFC-4956-9485-CC721ECF63E3}" type="datetimeFigureOut">
              <a:rPr lang="de-DE" smtClean="0"/>
              <a:t>23.02.2018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444091-4A7D-49B2-9A2A-7D7FDC77FD09}" type="slidenum">
              <a:rPr lang="de-AT" smtClean="0"/>
              <a:t>‹Nr.›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med">
    <p:blinds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perfektatechnik.com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err="1" smtClean="0"/>
              <a:t>Perfekta</a:t>
            </a:r>
            <a:r>
              <a:rPr lang="de-AT" dirty="0" smtClean="0"/>
              <a:t> Technik</a:t>
            </a:r>
            <a:endParaRPr lang="de-AT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smtClean="0"/>
              <a:t>EDV-Lösungen für alle</a:t>
            </a:r>
            <a:endParaRPr lang="de-AT" dirty="0"/>
          </a:p>
        </p:txBody>
      </p:sp>
    </p:spTree>
  </p:cSld>
  <p:clrMapOvr>
    <a:masterClrMapping/>
  </p:clrMapOvr>
  <p:transition spd="med">
    <p:blinds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Über uns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smtClean="0"/>
              <a:t>Mitarbeiter:</a:t>
            </a:r>
          </a:p>
          <a:p>
            <a:pPr lvl="1"/>
            <a:r>
              <a:rPr lang="de-AT" dirty="0" smtClean="0"/>
              <a:t>20 freiberufliche Experten</a:t>
            </a:r>
          </a:p>
          <a:p>
            <a:r>
              <a:rPr lang="de-AT" dirty="0" smtClean="0"/>
              <a:t>45 Angestellte</a:t>
            </a:r>
          </a:p>
          <a:p>
            <a:r>
              <a:rPr lang="de-AT" dirty="0" smtClean="0"/>
              <a:t>Firmensitz: </a:t>
            </a:r>
            <a:r>
              <a:rPr lang="de-AT" dirty="0" smtClean="0">
                <a:hlinkClick r:id="rId3"/>
              </a:rPr>
              <a:t>Irland</a:t>
            </a:r>
            <a:endParaRPr lang="de-AT" dirty="0" smtClean="0"/>
          </a:p>
          <a:p>
            <a:r>
              <a:rPr lang="de-AT" dirty="0" smtClean="0"/>
              <a:t>Firmengründung: 1998</a:t>
            </a:r>
          </a:p>
        </p:txBody>
      </p:sp>
    </p:spTree>
  </p:cSld>
  <p:clrMapOvr>
    <a:masterClrMapping/>
  </p:clrMapOvr>
  <p:transition spd="med">
    <p:blinds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EDV-Lösungen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smtClean="0"/>
              <a:t>Verkauf von Software</a:t>
            </a:r>
          </a:p>
          <a:p>
            <a:pPr lvl="1"/>
            <a:r>
              <a:rPr lang="de-AT" dirty="0" smtClean="0"/>
              <a:t>Standardsoftware</a:t>
            </a:r>
          </a:p>
          <a:p>
            <a:pPr lvl="1"/>
            <a:r>
              <a:rPr lang="de-AT" dirty="0" smtClean="0"/>
              <a:t>Branchensoftware</a:t>
            </a:r>
          </a:p>
          <a:p>
            <a:r>
              <a:rPr lang="de-AT" dirty="0" smtClean="0"/>
              <a:t>Entwicklung von Software</a:t>
            </a:r>
          </a:p>
          <a:p>
            <a:r>
              <a:rPr lang="de-AT" dirty="0" smtClean="0"/>
              <a:t>Support</a:t>
            </a:r>
          </a:p>
        </p:txBody>
      </p:sp>
      <p:pic>
        <p:nvPicPr>
          <p:cNvPr id="4" name="Picture 4" descr="Computerkabel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6300788" y="4005263"/>
            <a:ext cx="2232025" cy="1609725"/>
          </a:xfrm>
          <a:prstGeom prst="rect">
            <a:avLst/>
          </a:prstGeom>
          <a:noFill/>
        </p:spPr>
      </p:pic>
    </p:spTree>
  </p:cSld>
  <p:clrMapOvr>
    <a:masterClrMapping/>
  </p:clrMapOvr>
  <p:transition spd="med">
    <p:blinds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Software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lnSpc>
                <a:spcPct val="150000"/>
              </a:lnSpc>
              <a:spcBef>
                <a:spcPct val="0"/>
              </a:spcBef>
              <a:spcAft>
                <a:spcPts val="1800"/>
              </a:spcAft>
              <a:buFont typeface="+mj-lt"/>
              <a:buAutoNum type="arabicPeriod"/>
            </a:pPr>
            <a:r>
              <a:rPr lang="de-AT" dirty="0" smtClean="0"/>
              <a:t>E-Commerce-Lösungen, z. B. Consumer-</a:t>
            </a:r>
            <a:r>
              <a:rPr lang="de-AT" dirty="0" err="1" smtClean="0"/>
              <a:t>to</a:t>
            </a:r>
            <a:r>
              <a:rPr lang="de-AT" dirty="0" smtClean="0"/>
              <a:t>-Consumer, Consumer-</a:t>
            </a:r>
            <a:r>
              <a:rPr lang="de-AT" dirty="0" err="1" smtClean="0"/>
              <a:t>to</a:t>
            </a:r>
            <a:r>
              <a:rPr lang="de-AT" dirty="0" smtClean="0"/>
              <a:t>-Business, Business-</a:t>
            </a:r>
            <a:r>
              <a:rPr lang="de-AT" dirty="0" err="1" smtClean="0"/>
              <a:t>to</a:t>
            </a:r>
            <a:r>
              <a:rPr lang="de-AT" dirty="0" smtClean="0"/>
              <a:t>-Business, Business-</a:t>
            </a:r>
            <a:r>
              <a:rPr lang="de-AT" dirty="0" err="1" smtClean="0"/>
              <a:t>to</a:t>
            </a:r>
            <a:r>
              <a:rPr lang="de-AT" dirty="0" smtClean="0"/>
              <a:t>-Administration)</a:t>
            </a:r>
          </a:p>
          <a:p>
            <a:pPr marL="514350" indent="-514350">
              <a:lnSpc>
                <a:spcPct val="150000"/>
              </a:lnSpc>
              <a:spcBef>
                <a:spcPct val="0"/>
              </a:spcBef>
              <a:spcAft>
                <a:spcPts val="1800"/>
              </a:spcAft>
              <a:buFont typeface="+mj-lt"/>
              <a:buAutoNum type="arabicPeriod"/>
            </a:pPr>
            <a:r>
              <a:rPr lang="de-AT" dirty="0" smtClean="0"/>
              <a:t>Elektronische Arbeitszeiterfassung</a:t>
            </a:r>
          </a:p>
          <a:p>
            <a:pPr marL="514350" indent="-514350">
              <a:lnSpc>
                <a:spcPct val="150000"/>
              </a:lnSpc>
              <a:spcBef>
                <a:spcPct val="0"/>
              </a:spcBef>
              <a:spcAft>
                <a:spcPts val="1800"/>
              </a:spcAft>
              <a:buFont typeface="+mj-lt"/>
              <a:buAutoNum type="arabicPeriod"/>
            </a:pPr>
            <a:r>
              <a:rPr lang="de-AT" dirty="0" smtClean="0"/>
              <a:t>Elektronische Zugangskontrolle</a:t>
            </a:r>
          </a:p>
          <a:p>
            <a:pPr marL="514350" indent="-514350">
              <a:lnSpc>
                <a:spcPct val="150000"/>
              </a:lnSpc>
              <a:spcBef>
                <a:spcPct val="0"/>
              </a:spcBef>
              <a:spcAft>
                <a:spcPts val="1800"/>
              </a:spcAft>
              <a:buFont typeface="+mj-lt"/>
              <a:buAutoNum type="arabicPeriod"/>
            </a:pPr>
            <a:r>
              <a:rPr lang="de-AT" dirty="0" smtClean="0">
                <a:solidFill>
                  <a:srgbClr val="C00000"/>
                </a:solidFill>
              </a:rPr>
              <a:t>E-Learning</a:t>
            </a:r>
          </a:p>
        </p:txBody>
      </p:sp>
    </p:spTree>
    <p:extLst>
      <p:ext uri="{BB962C8B-B14F-4D97-AF65-F5344CB8AC3E}">
        <p14:creationId xmlns:p14="http://schemas.microsoft.com/office/powerpoint/2010/main" val="3097204812"/>
      </p:ext>
    </p:extLst>
  </p:cSld>
  <p:clrMapOvr>
    <a:masterClrMapping/>
  </p:clrMapOvr>
  <p:transition spd="med">
    <p:blinds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Umsatz</a:t>
            </a:r>
            <a:endParaRPr lang="de-AT" dirty="0"/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ransition spd="med">
    <p:blinds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Prognose: Gewinn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AT"/>
          </a:p>
        </p:txBody>
      </p:sp>
    </p:spTree>
  </p:cSld>
  <p:clrMapOvr>
    <a:masterClrMapping/>
  </p:clrMapOvr>
  <p:transition spd="med">
    <p:blinds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Prognose: Lohnkosten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AT"/>
          </a:p>
        </p:txBody>
      </p:sp>
    </p:spTree>
  </p:cSld>
  <p:clrMapOvr>
    <a:masterClrMapping/>
  </p:clrMapOvr>
  <p:transition spd="med">
    <p:blinds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u="sng" dirty="0" smtClean="0"/>
              <a:t>Honorare</a:t>
            </a:r>
            <a:endParaRPr lang="de-AT" u="sng" dirty="0"/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71289859"/>
              </p:ext>
            </p:extLst>
          </p:nvPr>
        </p:nvGraphicFramePr>
        <p:xfrm>
          <a:off x="457200" y="1600200"/>
          <a:ext cx="8229600" cy="240030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14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0101">
                <a:tc>
                  <a:txBody>
                    <a:bodyPr/>
                    <a:lstStyle/>
                    <a:p>
                      <a:r>
                        <a:rPr lang="de-AT" sz="3200" dirty="0" smtClean="0"/>
                        <a:t>Aufgabe</a:t>
                      </a:r>
                      <a:endParaRPr lang="de-AT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3200" baseline="0" dirty="0" smtClean="0"/>
                        <a:t>pro Tag</a:t>
                      </a:r>
                      <a:endParaRPr lang="de-AT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00101">
                <a:tc>
                  <a:txBody>
                    <a:bodyPr/>
                    <a:lstStyle/>
                    <a:p>
                      <a:r>
                        <a:rPr lang="de-AT" sz="3200" dirty="0" smtClean="0"/>
                        <a:t>Projektleiter</a:t>
                      </a:r>
                      <a:endParaRPr lang="de-AT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3200" dirty="0" smtClean="0"/>
                        <a:t>1200</a:t>
                      </a:r>
                      <a:endParaRPr lang="de-AT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00101">
                <a:tc>
                  <a:txBody>
                    <a:bodyPr/>
                    <a:lstStyle/>
                    <a:p>
                      <a:r>
                        <a:rPr lang="de-AT" sz="3200" dirty="0" smtClean="0"/>
                        <a:t>Programmierer</a:t>
                      </a:r>
                      <a:endParaRPr lang="de-AT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3200" dirty="0" smtClean="0"/>
                        <a:t>920</a:t>
                      </a:r>
                      <a:endParaRPr lang="de-AT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>
    <p:blinds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Kontakt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de-AT" dirty="0" smtClean="0"/>
              <a:t>Robert </a:t>
            </a:r>
            <a:r>
              <a:rPr lang="de-AT" b="1" dirty="0" smtClean="0"/>
              <a:t>Falkner</a:t>
            </a:r>
          </a:p>
          <a:p>
            <a:pPr>
              <a:buFontTx/>
              <a:buNone/>
            </a:pPr>
            <a:r>
              <a:rPr lang="de-AT" dirty="0" smtClean="0"/>
              <a:t>Beratung</a:t>
            </a:r>
          </a:p>
          <a:p>
            <a:pPr>
              <a:buFontTx/>
              <a:buNone/>
            </a:pPr>
            <a:r>
              <a:rPr lang="de-AT" dirty="0" smtClean="0"/>
              <a:t>+800 1234 5678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de-AT" dirty="0" smtClean="0"/>
              <a:t>Dora </a:t>
            </a:r>
            <a:r>
              <a:rPr lang="de-AT" b="1" dirty="0" smtClean="0"/>
              <a:t>Mason</a:t>
            </a:r>
          </a:p>
          <a:p>
            <a:pPr>
              <a:buFontTx/>
              <a:buNone/>
            </a:pPr>
            <a:r>
              <a:rPr lang="de-AT" dirty="0" smtClean="0"/>
              <a:t>Sekretariat</a:t>
            </a:r>
          </a:p>
          <a:p>
            <a:pPr>
              <a:buFontTx/>
              <a:buNone/>
            </a:pPr>
            <a:r>
              <a:rPr lang="de-AT" dirty="0" smtClean="0"/>
              <a:t>+800 1234 5679</a:t>
            </a:r>
          </a:p>
        </p:txBody>
      </p:sp>
    </p:spTree>
  </p:cSld>
  <p:clrMapOvr>
    <a:masterClrMapping/>
  </p:clrMapOvr>
  <p:transition spd="med">
    <p:blinds/>
  </p:transition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84</Words>
  <Application>Microsoft Office PowerPoint</Application>
  <PresentationFormat>Bildschirmpräsentation (4:3)</PresentationFormat>
  <Paragraphs>38</Paragraphs>
  <Slides>9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9</vt:i4>
      </vt:variant>
    </vt:vector>
  </HeadingPairs>
  <TitlesOfParts>
    <vt:vector size="12" baseType="lpstr">
      <vt:lpstr>Arial</vt:lpstr>
      <vt:lpstr>Calibri</vt:lpstr>
      <vt:lpstr>Larissa-Design</vt:lpstr>
      <vt:lpstr>Perfekta Technik</vt:lpstr>
      <vt:lpstr>Über uns</vt:lpstr>
      <vt:lpstr>EDV-Lösungen</vt:lpstr>
      <vt:lpstr>Software</vt:lpstr>
      <vt:lpstr>Umsatz</vt:lpstr>
      <vt:lpstr>Prognose: Gewinn</vt:lpstr>
      <vt:lpstr>Prognose: Lohnkosten</vt:lpstr>
      <vt:lpstr>Honorare</vt:lpstr>
      <vt:lpstr>Kontakt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</dc:title>
  <dc:creator>ECDL</dc:creator>
  <cp:lastModifiedBy>Eva Reckendorfer</cp:lastModifiedBy>
  <cp:revision>8</cp:revision>
  <dcterms:created xsi:type="dcterms:W3CDTF">2008-07-16T10:30:49Z</dcterms:created>
  <dcterms:modified xsi:type="dcterms:W3CDTF">2018-02-23T14:35:47Z</dcterms:modified>
</cp:coreProperties>
</file>

<file path=docProps/thumbnail.jpeg>
</file>