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9" r:id="rId4"/>
    <p:sldId id="268" r:id="rId5"/>
    <p:sldId id="265" r:id="rId6"/>
    <p:sldId id="260" r:id="rId7"/>
    <p:sldId id="267" r:id="rId8"/>
    <p:sldId id="264" r:id="rId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CC00"/>
    <a:srgbClr val="FFFFCC"/>
    <a:srgbClr val="FAFEE6"/>
    <a:srgbClr val="99CCFF"/>
    <a:srgbClr val="F3F3F3"/>
    <a:srgbClr val="FFFF66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plotArea>
      <c:layout/>
      <c:barChart>
        <c:barDir val="col"/>
        <c:grouping val="clustered"/>
        <c:ser>
          <c:idx val="0"/>
          <c:order val="0"/>
          <c:tx>
            <c:strRef>
              <c:f>Tabelle1!$A$2</c:f>
              <c:strCache>
                <c:ptCount val="1"/>
                <c:pt idx="0">
                  <c:v>Umsatz</c:v>
                </c:pt>
              </c:strCache>
            </c:strRef>
          </c:tx>
          <c:cat>
            <c:strRef>
              <c:f>Tabelle1!$B$1:$D$1</c:f>
              <c:strCach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strCache>
            </c:strRef>
          </c:cat>
          <c:val>
            <c:numRef>
              <c:f>Tabelle1!$B$2:$D$2</c:f>
              <c:numCache>
                <c:formatCode>#,##0</c:formatCode>
                <c:ptCount val="3"/>
                <c:pt idx="0">
                  <c:v>135000</c:v>
                </c:pt>
                <c:pt idx="1">
                  <c:v>152000</c:v>
                </c:pt>
                <c:pt idx="2">
                  <c:v>167000</c:v>
                </c:pt>
              </c:numCache>
            </c:numRef>
          </c:val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Gewinn</c:v>
                </c:pt>
              </c:strCache>
            </c:strRef>
          </c:tx>
          <c:spPr>
            <a:solidFill>
              <a:srgbClr val="663300"/>
            </a:solidFill>
          </c:spPr>
          <c:cat>
            <c:strRef>
              <c:f>Tabelle1!$B$1:$D$1</c:f>
              <c:strCach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strCache>
            </c:strRef>
          </c:cat>
          <c:val>
            <c:numRef>
              <c:f>Tabelle1!$B$3:$D$3</c:f>
              <c:numCache>
                <c:formatCode>#,##0</c:formatCode>
                <c:ptCount val="3"/>
                <c:pt idx="0">
                  <c:v>27000</c:v>
                </c:pt>
                <c:pt idx="1">
                  <c:v>31500</c:v>
                </c:pt>
                <c:pt idx="2">
                  <c:v>28500</c:v>
                </c:pt>
              </c:numCache>
            </c:numRef>
          </c:val>
        </c:ser>
        <c:axId val="121726848"/>
        <c:axId val="121728384"/>
      </c:barChart>
      <c:catAx>
        <c:axId val="121726848"/>
        <c:scaling>
          <c:orientation val="minMax"/>
        </c:scaling>
        <c:axPos val="b"/>
        <c:tickLblPos val="nextTo"/>
        <c:crossAx val="121728384"/>
        <c:crosses val="autoZero"/>
        <c:auto val="1"/>
        <c:lblAlgn val="ctr"/>
        <c:lblOffset val="100"/>
      </c:catAx>
      <c:valAx>
        <c:axId val="121728384"/>
        <c:scaling>
          <c:orientation val="minMax"/>
        </c:scaling>
        <c:axPos val="l"/>
        <c:majorGridlines/>
        <c:numFmt formatCode="#,##0" sourceLinked="1"/>
        <c:tickLblPos val="nextTo"/>
        <c:crossAx val="12172684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autoTitleDeleted val="1"/>
    <c:plotArea>
      <c:layout>
        <c:manualLayout>
          <c:layoutTarget val="inner"/>
          <c:xMode val="edge"/>
          <c:yMode val="edge"/>
          <c:x val="0.17626109324790384"/>
          <c:y val="0.11551035494674118"/>
          <c:w val="0.60242746149505355"/>
          <c:h val="0.73820656130643658"/>
        </c:manualLayout>
      </c:layout>
      <c:barChart>
        <c:barDir val="col"/>
        <c:grouping val="clustered"/>
        <c:ser>
          <c:idx val="1"/>
          <c:order val="0"/>
          <c:tx>
            <c:strRef>
              <c:f>Sheet1!$A$2</c:f>
              <c:strCache>
                <c:ptCount val="1"/>
                <c:pt idx="0">
                  <c:v>Gäste_Anzahl</c:v>
                </c:pt>
              </c:strCache>
            </c:strRef>
          </c:tx>
          <c:spPr>
            <a:solidFill>
              <a:srgbClr val="FFCC00"/>
            </a:solidFill>
          </c:spPr>
          <c:cat>
            <c:strRef>
              <c:f>Sheet1!$B$1:$D$1</c:f>
              <c:strCache>
                <c:ptCount val="3"/>
                <c:pt idx="0">
                  <c:v>1. Monat</c:v>
                </c:pt>
                <c:pt idx="1">
                  <c:v>2. Monat</c:v>
                </c:pt>
                <c:pt idx="2">
                  <c:v>3. Monat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400</c:v>
                </c:pt>
                <c:pt idx="1">
                  <c:v>875</c:v>
                </c:pt>
                <c:pt idx="2">
                  <c:v>950</c:v>
                </c:pt>
              </c:numCache>
            </c:numRef>
          </c:val>
        </c:ser>
        <c:axId val="125550592"/>
        <c:axId val="125552128"/>
      </c:barChart>
      <c:lineChart>
        <c:grouping val="standard"/>
        <c:ser>
          <c:idx val="0"/>
          <c:order val="1"/>
          <c:tx>
            <c:strRef>
              <c:f>Sheet1!$A$3</c:f>
              <c:strCache>
                <c:ptCount val="1"/>
                <c:pt idx="0">
                  <c:v>Umsatz</c:v>
                </c:pt>
              </c:strCache>
            </c:strRef>
          </c:tx>
          <c:spPr>
            <a:ln w="50800">
              <a:solidFill>
                <a:srgbClr val="66330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663300"/>
              </a:solidFill>
            </c:spPr>
          </c:marker>
          <c:cat>
            <c:strRef>
              <c:f>Sheet1!$B$1:$D$1</c:f>
              <c:strCache>
                <c:ptCount val="3"/>
                <c:pt idx="0">
                  <c:v>1. Monat</c:v>
                </c:pt>
                <c:pt idx="1">
                  <c:v>2. Monat</c:v>
                </c:pt>
                <c:pt idx="2">
                  <c:v>3. Monat</c:v>
                </c:pt>
              </c:strCache>
            </c:strRef>
          </c:cat>
          <c:val>
            <c:numRef>
              <c:f>Sheet1!$B$3:$D$3</c:f>
              <c:numCache>
                <c:formatCode>#,##0</c:formatCode>
                <c:ptCount val="3"/>
                <c:pt idx="0">
                  <c:v>5000</c:v>
                </c:pt>
                <c:pt idx="1">
                  <c:v>13125</c:v>
                </c:pt>
                <c:pt idx="2">
                  <c:v>15000</c:v>
                </c:pt>
              </c:numCache>
            </c:numRef>
          </c:val>
        </c:ser>
        <c:marker val="1"/>
        <c:axId val="125563648"/>
        <c:axId val="125553664"/>
      </c:lineChart>
      <c:catAx>
        <c:axId val="125550592"/>
        <c:scaling>
          <c:orientation val="minMax"/>
        </c:scaling>
        <c:axPos val="b"/>
        <c:numFmt formatCode="General" sourceLinked="1"/>
        <c:majorTickMark val="cross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9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25552128"/>
        <c:crosses val="autoZero"/>
        <c:lblAlgn val="ctr"/>
        <c:lblOffset val="100"/>
      </c:catAx>
      <c:valAx>
        <c:axId val="125552128"/>
        <c:scaling>
          <c:orientation val="minMax"/>
          <c:max val="1600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de-AT" dirty="0" smtClean="0"/>
                  <a:t>Gäste</a:t>
                </a:r>
              </a:p>
            </c:rich>
          </c:tx>
          <c:layout/>
        </c:title>
        <c:numFmt formatCode="#,##0" sourceLinked="0"/>
        <c:majorTickMark val="cross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9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25550592"/>
        <c:crosses val="autoZero"/>
        <c:crossBetween val="between"/>
      </c:valAx>
      <c:valAx>
        <c:axId val="125553664"/>
        <c:scaling>
          <c:orientation val="minMax"/>
        </c:scaling>
        <c:axPos val="r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de-AT" dirty="0" smtClean="0"/>
                  <a:t>Umsatz</a:t>
                </a:r>
                <a:endParaRPr lang="de-AT" dirty="0"/>
              </a:p>
            </c:rich>
          </c:tx>
          <c:layout/>
        </c:title>
        <c:numFmt formatCode="#,##0" sourceLinked="1"/>
        <c:tickLblPos val="nextTo"/>
        <c:crossAx val="125563648"/>
        <c:crosses val="max"/>
        <c:crossBetween val="between"/>
      </c:valAx>
      <c:catAx>
        <c:axId val="125563648"/>
        <c:scaling>
          <c:orientation val="minMax"/>
        </c:scaling>
        <c:delete val="1"/>
        <c:axPos val="b"/>
        <c:tickLblPos val="none"/>
        <c:crossAx val="125553664"/>
        <c:crosses val="autoZero"/>
        <c:lblAlgn val="ctr"/>
        <c:lblOffset val="100"/>
      </c:catAx>
      <c:spPr>
        <a:noFill/>
        <a:ln w="12695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32394594249628483"/>
          <c:y val="1.706970128022765E-2"/>
          <c:w val="0.35210847968589043"/>
          <c:h val="6.3302382365788917E-2"/>
        </c:manualLayout>
      </c:layout>
      <c:spPr>
        <a:noFill/>
        <a:ln w="3174">
          <a:noFill/>
          <a:prstDash val="solid"/>
        </a:ln>
      </c:spPr>
      <c:txPr>
        <a:bodyPr/>
        <a:lstStyle/>
        <a:p>
          <a:pPr>
            <a:defRPr sz="146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599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AA284-B209-489E-9425-B08840F140E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</dgm:pt>
    <dgm:pt modelId="{7067C217-7CBB-488E-AAA8-4B69DA3CF17E}">
      <dgm:prSet phldrT="[Text]" custT="1"/>
      <dgm:spPr>
        <a:solidFill>
          <a:srgbClr val="FFC000"/>
        </a:solidFill>
      </dgm:spPr>
      <dgm:t>
        <a:bodyPr/>
        <a:lstStyle/>
        <a:p>
          <a:r>
            <a:rPr lang="de-AT" sz="1600" b="1" dirty="0" smtClean="0">
              <a:solidFill>
                <a:schemeClr val="tx1"/>
              </a:solidFill>
            </a:rPr>
            <a:t>Werbung</a:t>
          </a:r>
          <a:endParaRPr lang="de-AT" sz="1600" b="1" dirty="0">
            <a:solidFill>
              <a:schemeClr val="tx1"/>
            </a:solidFill>
          </a:endParaRPr>
        </a:p>
      </dgm:t>
    </dgm:pt>
    <dgm:pt modelId="{4A7E0D43-8275-43E3-8286-6B944C1776A3}" type="parTrans" cxnId="{10F62DD3-CA88-44DD-B39D-7777E05B65C8}">
      <dgm:prSet/>
      <dgm:spPr/>
      <dgm:t>
        <a:bodyPr/>
        <a:lstStyle/>
        <a:p>
          <a:endParaRPr lang="de-AT" sz="1600"/>
        </a:p>
      </dgm:t>
    </dgm:pt>
    <dgm:pt modelId="{C20BA7DD-7988-4C26-A76E-5F2C34F35AB6}" type="sibTrans" cxnId="{10F62DD3-CA88-44DD-B39D-7777E05B65C8}">
      <dgm:prSet/>
      <dgm:spPr>
        <a:solidFill>
          <a:srgbClr val="FFC000"/>
        </a:solidFill>
      </dgm:spPr>
      <dgm:t>
        <a:bodyPr/>
        <a:lstStyle/>
        <a:p>
          <a:endParaRPr lang="de-AT" sz="1600" b="1">
            <a:solidFill>
              <a:schemeClr val="tx1"/>
            </a:solidFill>
          </a:endParaRPr>
        </a:p>
      </dgm:t>
    </dgm:pt>
    <dgm:pt modelId="{7747CA70-C0C6-40A5-AD88-42FFEE88E787}">
      <dgm:prSet phldrT="[Text]" custT="1"/>
      <dgm:spPr>
        <a:solidFill>
          <a:srgbClr val="FFC000"/>
        </a:solidFill>
      </dgm:spPr>
      <dgm:t>
        <a:bodyPr/>
        <a:lstStyle/>
        <a:p>
          <a:r>
            <a:rPr lang="de-AT" sz="1600" b="1" dirty="0" smtClean="0">
              <a:solidFill>
                <a:schemeClr val="tx1"/>
              </a:solidFill>
            </a:rPr>
            <a:t>Renovierung</a:t>
          </a:r>
          <a:endParaRPr lang="de-AT" sz="1600" b="1" dirty="0">
            <a:solidFill>
              <a:schemeClr val="tx1"/>
            </a:solidFill>
          </a:endParaRPr>
        </a:p>
      </dgm:t>
    </dgm:pt>
    <dgm:pt modelId="{3476A7B6-6B39-447A-813C-D023774D4732}" type="parTrans" cxnId="{2F2626FF-B146-44B4-828F-B53278C28E73}">
      <dgm:prSet/>
      <dgm:spPr/>
      <dgm:t>
        <a:bodyPr/>
        <a:lstStyle/>
        <a:p>
          <a:endParaRPr lang="de-AT" sz="1600"/>
        </a:p>
      </dgm:t>
    </dgm:pt>
    <dgm:pt modelId="{F24ACE55-2DEB-4AD4-A485-B8385CADE564}" type="sibTrans" cxnId="{2F2626FF-B146-44B4-828F-B53278C28E73}">
      <dgm:prSet/>
      <dgm:spPr>
        <a:solidFill>
          <a:srgbClr val="FFC000"/>
        </a:solidFill>
      </dgm:spPr>
      <dgm:t>
        <a:bodyPr/>
        <a:lstStyle/>
        <a:p>
          <a:endParaRPr lang="de-AT" sz="1600" b="1">
            <a:solidFill>
              <a:schemeClr val="tx1"/>
            </a:solidFill>
          </a:endParaRPr>
        </a:p>
      </dgm:t>
    </dgm:pt>
    <dgm:pt modelId="{58B3E14D-3FBE-4B92-98AA-4DB2B61FBD4C}">
      <dgm:prSet phldrT="[Text]" custT="1"/>
      <dgm:spPr>
        <a:solidFill>
          <a:srgbClr val="FFC000"/>
        </a:solidFill>
      </dgm:spPr>
      <dgm:t>
        <a:bodyPr/>
        <a:lstStyle/>
        <a:p>
          <a:r>
            <a:rPr lang="de-AT" sz="1600" b="1" dirty="0" smtClean="0">
              <a:solidFill>
                <a:schemeClr val="tx1"/>
              </a:solidFill>
            </a:rPr>
            <a:t>Mitarbeiterschulung</a:t>
          </a:r>
          <a:endParaRPr lang="de-AT" sz="1600" b="1" dirty="0">
            <a:solidFill>
              <a:schemeClr val="tx1"/>
            </a:solidFill>
          </a:endParaRPr>
        </a:p>
      </dgm:t>
    </dgm:pt>
    <dgm:pt modelId="{50A9012B-407F-4B43-B631-10E1C84F9DDB}" type="parTrans" cxnId="{972054A4-EE86-46F5-B85E-1824F5EBE707}">
      <dgm:prSet/>
      <dgm:spPr/>
      <dgm:t>
        <a:bodyPr/>
        <a:lstStyle/>
        <a:p>
          <a:endParaRPr lang="de-AT" sz="1600"/>
        </a:p>
      </dgm:t>
    </dgm:pt>
    <dgm:pt modelId="{7988511F-6669-42A2-9946-CCFA35EBBE61}" type="sibTrans" cxnId="{972054A4-EE86-46F5-B85E-1824F5EBE707}">
      <dgm:prSet/>
      <dgm:spPr>
        <a:solidFill>
          <a:srgbClr val="FFC000"/>
        </a:solidFill>
      </dgm:spPr>
      <dgm:t>
        <a:bodyPr/>
        <a:lstStyle/>
        <a:p>
          <a:endParaRPr lang="de-AT" sz="1600" b="1">
            <a:solidFill>
              <a:schemeClr val="tx1"/>
            </a:solidFill>
          </a:endParaRPr>
        </a:p>
      </dgm:t>
    </dgm:pt>
    <dgm:pt modelId="{B2DF0734-1E24-4D94-915F-ED22EA10C771}" type="pres">
      <dgm:prSet presAssocID="{08DAA284-B209-489E-9425-B08840F140E4}" presName="cycle" presStyleCnt="0">
        <dgm:presLayoutVars>
          <dgm:dir/>
          <dgm:resizeHandles val="exact"/>
        </dgm:presLayoutVars>
      </dgm:prSet>
      <dgm:spPr/>
    </dgm:pt>
    <dgm:pt modelId="{56830809-88A5-494C-B802-509939B16250}" type="pres">
      <dgm:prSet presAssocID="{7067C217-7CBB-488E-AAA8-4B69DA3CF17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8E523CE8-9C56-4C06-91BA-235CEDCC2761}" type="pres">
      <dgm:prSet presAssocID="{C20BA7DD-7988-4C26-A76E-5F2C34F35AB6}" presName="sibTrans" presStyleLbl="sibTrans2D1" presStyleIdx="0" presStyleCnt="3"/>
      <dgm:spPr/>
      <dgm:t>
        <a:bodyPr/>
        <a:lstStyle/>
        <a:p>
          <a:endParaRPr lang="de-AT"/>
        </a:p>
      </dgm:t>
    </dgm:pt>
    <dgm:pt modelId="{EEBAB6E5-2AF3-42A7-B90F-FE7FFEF2AAFA}" type="pres">
      <dgm:prSet presAssocID="{C20BA7DD-7988-4C26-A76E-5F2C34F35AB6}" presName="connectorText" presStyleLbl="sibTrans2D1" presStyleIdx="0" presStyleCnt="3"/>
      <dgm:spPr/>
      <dgm:t>
        <a:bodyPr/>
        <a:lstStyle/>
        <a:p>
          <a:endParaRPr lang="de-AT"/>
        </a:p>
      </dgm:t>
    </dgm:pt>
    <dgm:pt modelId="{16397573-DC52-49C4-AAD4-98AE732F6B21}" type="pres">
      <dgm:prSet presAssocID="{58B3E14D-3FBE-4B92-98AA-4DB2B61FBD4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13AA07B-E935-4788-86D4-1253F615F7E8}" type="pres">
      <dgm:prSet presAssocID="{7988511F-6669-42A2-9946-CCFA35EBBE61}" presName="sibTrans" presStyleLbl="sibTrans2D1" presStyleIdx="1" presStyleCnt="3"/>
      <dgm:spPr/>
      <dgm:t>
        <a:bodyPr/>
        <a:lstStyle/>
        <a:p>
          <a:endParaRPr lang="de-AT"/>
        </a:p>
      </dgm:t>
    </dgm:pt>
    <dgm:pt modelId="{B7DF4E33-77FE-455B-A63A-DB5E20052A05}" type="pres">
      <dgm:prSet presAssocID="{7988511F-6669-42A2-9946-CCFA35EBBE61}" presName="connectorText" presStyleLbl="sibTrans2D1" presStyleIdx="1" presStyleCnt="3"/>
      <dgm:spPr/>
      <dgm:t>
        <a:bodyPr/>
        <a:lstStyle/>
        <a:p>
          <a:endParaRPr lang="de-AT"/>
        </a:p>
      </dgm:t>
    </dgm:pt>
    <dgm:pt modelId="{4DD361F4-EDE3-4D72-8255-C5DCC1CD5B17}" type="pres">
      <dgm:prSet presAssocID="{7747CA70-C0C6-40A5-AD88-42FFEE88E78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FC232601-EAB9-4454-AA50-4FE2DC568AB9}" type="pres">
      <dgm:prSet presAssocID="{F24ACE55-2DEB-4AD4-A485-B8385CADE564}" presName="sibTrans" presStyleLbl="sibTrans2D1" presStyleIdx="2" presStyleCnt="3"/>
      <dgm:spPr/>
      <dgm:t>
        <a:bodyPr/>
        <a:lstStyle/>
        <a:p>
          <a:endParaRPr lang="de-AT"/>
        </a:p>
      </dgm:t>
    </dgm:pt>
    <dgm:pt modelId="{290616A2-7D9A-4E9A-88DB-F955CC3A2851}" type="pres">
      <dgm:prSet presAssocID="{F24ACE55-2DEB-4AD4-A485-B8385CADE564}" presName="connectorText" presStyleLbl="sibTrans2D1" presStyleIdx="2" presStyleCnt="3"/>
      <dgm:spPr/>
      <dgm:t>
        <a:bodyPr/>
        <a:lstStyle/>
        <a:p>
          <a:endParaRPr lang="de-AT"/>
        </a:p>
      </dgm:t>
    </dgm:pt>
  </dgm:ptLst>
  <dgm:cxnLst>
    <dgm:cxn modelId="{CCBFADA7-D87B-4BB9-B3E0-C74B3011641E}" type="presOf" srcId="{7067C217-7CBB-488E-AAA8-4B69DA3CF17E}" destId="{56830809-88A5-494C-B802-509939B16250}" srcOrd="0" destOrd="0" presId="urn:microsoft.com/office/officeart/2005/8/layout/cycle2"/>
    <dgm:cxn modelId="{188EE67A-392F-4C16-B43A-66DF141C31C1}" type="presOf" srcId="{F24ACE55-2DEB-4AD4-A485-B8385CADE564}" destId="{290616A2-7D9A-4E9A-88DB-F955CC3A2851}" srcOrd="1" destOrd="0" presId="urn:microsoft.com/office/officeart/2005/8/layout/cycle2"/>
    <dgm:cxn modelId="{10F62DD3-CA88-44DD-B39D-7777E05B65C8}" srcId="{08DAA284-B209-489E-9425-B08840F140E4}" destId="{7067C217-7CBB-488E-AAA8-4B69DA3CF17E}" srcOrd="0" destOrd="0" parTransId="{4A7E0D43-8275-43E3-8286-6B944C1776A3}" sibTransId="{C20BA7DD-7988-4C26-A76E-5F2C34F35AB6}"/>
    <dgm:cxn modelId="{2F2626FF-B146-44B4-828F-B53278C28E73}" srcId="{08DAA284-B209-489E-9425-B08840F140E4}" destId="{7747CA70-C0C6-40A5-AD88-42FFEE88E787}" srcOrd="2" destOrd="0" parTransId="{3476A7B6-6B39-447A-813C-D023774D4732}" sibTransId="{F24ACE55-2DEB-4AD4-A485-B8385CADE564}"/>
    <dgm:cxn modelId="{74D51D72-789D-46CD-9448-CA4BB13CF975}" type="presOf" srcId="{C20BA7DD-7988-4C26-A76E-5F2C34F35AB6}" destId="{8E523CE8-9C56-4C06-91BA-235CEDCC2761}" srcOrd="0" destOrd="0" presId="urn:microsoft.com/office/officeart/2005/8/layout/cycle2"/>
    <dgm:cxn modelId="{F3368CB1-C58F-42F8-A295-6A6BDA255590}" type="presOf" srcId="{08DAA284-B209-489E-9425-B08840F140E4}" destId="{B2DF0734-1E24-4D94-915F-ED22EA10C771}" srcOrd="0" destOrd="0" presId="urn:microsoft.com/office/officeart/2005/8/layout/cycle2"/>
    <dgm:cxn modelId="{26A4B6E2-F493-4A89-B29F-00F97D3932AD}" type="presOf" srcId="{C20BA7DD-7988-4C26-A76E-5F2C34F35AB6}" destId="{EEBAB6E5-2AF3-42A7-B90F-FE7FFEF2AAFA}" srcOrd="1" destOrd="0" presId="urn:microsoft.com/office/officeart/2005/8/layout/cycle2"/>
    <dgm:cxn modelId="{F25A70DC-5848-4EE3-9469-948B36639DA9}" type="presOf" srcId="{7747CA70-C0C6-40A5-AD88-42FFEE88E787}" destId="{4DD361F4-EDE3-4D72-8255-C5DCC1CD5B17}" srcOrd="0" destOrd="0" presId="urn:microsoft.com/office/officeart/2005/8/layout/cycle2"/>
    <dgm:cxn modelId="{96DFC0D5-DC46-469C-B6EF-35F260D3800C}" type="presOf" srcId="{7988511F-6669-42A2-9946-CCFA35EBBE61}" destId="{B7DF4E33-77FE-455B-A63A-DB5E20052A05}" srcOrd="1" destOrd="0" presId="urn:microsoft.com/office/officeart/2005/8/layout/cycle2"/>
    <dgm:cxn modelId="{80B7CEE7-A689-403B-8A53-FF0CADFB8F8B}" type="presOf" srcId="{58B3E14D-3FBE-4B92-98AA-4DB2B61FBD4C}" destId="{16397573-DC52-49C4-AAD4-98AE732F6B21}" srcOrd="0" destOrd="0" presId="urn:microsoft.com/office/officeart/2005/8/layout/cycle2"/>
    <dgm:cxn modelId="{96D89037-71F6-4233-BED7-AC6F1DE8355B}" type="presOf" srcId="{F24ACE55-2DEB-4AD4-A485-B8385CADE564}" destId="{FC232601-EAB9-4454-AA50-4FE2DC568AB9}" srcOrd="0" destOrd="0" presId="urn:microsoft.com/office/officeart/2005/8/layout/cycle2"/>
    <dgm:cxn modelId="{0F6FDDE6-8B1F-43DA-9CFE-CBE7614A8FDE}" type="presOf" srcId="{7988511F-6669-42A2-9946-CCFA35EBBE61}" destId="{913AA07B-E935-4788-86D4-1253F615F7E8}" srcOrd="0" destOrd="0" presId="urn:microsoft.com/office/officeart/2005/8/layout/cycle2"/>
    <dgm:cxn modelId="{972054A4-EE86-46F5-B85E-1824F5EBE707}" srcId="{08DAA284-B209-489E-9425-B08840F140E4}" destId="{58B3E14D-3FBE-4B92-98AA-4DB2B61FBD4C}" srcOrd="1" destOrd="0" parTransId="{50A9012B-407F-4B43-B631-10E1C84F9DDB}" sibTransId="{7988511F-6669-42A2-9946-CCFA35EBBE61}"/>
    <dgm:cxn modelId="{D878072B-A455-4F6D-ACDC-A944BEE2361A}" type="presParOf" srcId="{B2DF0734-1E24-4D94-915F-ED22EA10C771}" destId="{56830809-88A5-494C-B802-509939B16250}" srcOrd="0" destOrd="0" presId="urn:microsoft.com/office/officeart/2005/8/layout/cycle2"/>
    <dgm:cxn modelId="{A5D43F27-4404-4607-838F-77A932641314}" type="presParOf" srcId="{B2DF0734-1E24-4D94-915F-ED22EA10C771}" destId="{8E523CE8-9C56-4C06-91BA-235CEDCC2761}" srcOrd="1" destOrd="0" presId="urn:microsoft.com/office/officeart/2005/8/layout/cycle2"/>
    <dgm:cxn modelId="{FACA5EB1-DE91-49D1-B92D-9D09FA802EAB}" type="presParOf" srcId="{8E523CE8-9C56-4C06-91BA-235CEDCC2761}" destId="{EEBAB6E5-2AF3-42A7-B90F-FE7FFEF2AAFA}" srcOrd="0" destOrd="0" presId="urn:microsoft.com/office/officeart/2005/8/layout/cycle2"/>
    <dgm:cxn modelId="{33D54AB8-8B84-435F-9251-30E02E2B0C27}" type="presParOf" srcId="{B2DF0734-1E24-4D94-915F-ED22EA10C771}" destId="{16397573-DC52-49C4-AAD4-98AE732F6B21}" srcOrd="2" destOrd="0" presId="urn:microsoft.com/office/officeart/2005/8/layout/cycle2"/>
    <dgm:cxn modelId="{32A865ED-E166-4477-BBC7-A6E8C66CE336}" type="presParOf" srcId="{B2DF0734-1E24-4D94-915F-ED22EA10C771}" destId="{913AA07B-E935-4788-86D4-1253F615F7E8}" srcOrd="3" destOrd="0" presId="urn:microsoft.com/office/officeart/2005/8/layout/cycle2"/>
    <dgm:cxn modelId="{C5BB3E7E-5DCB-402B-8AC0-FFD55FB57B2F}" type="presParOf" srcId="{913AA07B-E935-4788-86D4-1253F615F7E8}" destId="{B7DF4E33-77FE-455B-A63A-DB5E20052A05}" srcOrd="0" destOrd="0" presId="urn:microsoft.com/office/officeart/2005/8/layout/cycle2"/>
    <dgm:cxn modelId="{1A8AEDD0-2352-4CC1-89D0-E55BDBDF4A86}" type="presParOf" srcId="{B2DF0734-1E24-4D94-915F-ED22EA10C771}" destId="{4DD361F4-EDE3-4D72-8255-C5DCC1CD5B17}" srcOrd="4" destOrd="0" presId="urn:microsoft.com/office/officeart/2005/8/layout/cycle2"/>
    <dgm:cxn modelId="{E354365B-B7B0-4D86-909F-89CCD69FD4C3}" type="presParOf" srcId="{B2DF0734-1E24-4D94-915F-ED22EA10C771}" destId="{FC232601-EAB9-4454-AA50-4FE2DC568AB9}" srcOrd="5" destOrd="0" presId="urn:microsoft.com/office/officeart/2005/8/layout/cycle2"/>
    <dgm:cxn modelId="{2224D833-F7CC-4575-B43F-D4B5A92C002B}" type="presParOf" srcId="{FC232601-EAB9-4454-AA50-4FE2DC568AB9}" destId="{290616A2-7D9A-4E9A-88DB-F955CC3A2851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DAA284-B209-489E-9425-B08840F140E4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79870E81-7A7E-4887-A8FD-BDA9AA46CA88}">
      <dgm:prSet phldrT="[Text]" custT="1"/>
      <dgm:spPr/>
      <dgm:t>
        <a:bodyPr/>
        <a:lstStyle/>
        <a:p>
          <a:r>
            <a:rPr lang="de-AT" sz="1600" dirty="0" smtClean="0"/>
            <a:t>Eröffnung</a:t>
          </a:r>
          <a:endParaRPr lang="de-AT" sz="1600" dirty="0"/>
        </a:p>
      </dgm:t>
    </dgm:pt>
    <dgm:pt modelId="{01CECB42-AAAD-4677-A65D-41A9D98996F7}" type="parTrans" cxnId="{EEB015C2-AC42-4D11-BC4D-51A5C57562C5}">
      <dgm:prSet/>
      <dgm:spPr/>
      <dgm:t>
        <a:bodyPr/>
        <a:lstStyle/>
        <a:p>
          <a:endParaRPr lang="de-AT" sz="1600"/>
        </a:p>
      </dgm:t>
    </dgm:pt>
    <dgm:pt modelId="{3805D466-226F-4AE5-B2D0-C1A92B26BAD6}" type="sibTrans" cxnId="{EEB015C2-AC42-4D11-BC4D-51A5C57562C5}">
      <dgm:prSet/>
      <dgm:spPr/>
      <dgm:t>
        <a:bodyPr/>
        <a:lstStyle/>
        <a:p>
          <a:endParaRPr lang="de-AT" sz="1600"/>
        </a:p>
      </dgm:t>
    </dgm:pt>
    <dgm:pt modelId="{7067C217-7CBB-488E-AAA8-4B69DA3CF17E}">
      <dgm:prSet phldrT="[Text]" custT="1"/>
      <dgm:spPr/>
      <dgm:t>
        <a:bodyPr/>
        <a:lstStyle/>
        <a:p>
          <a:r>
            <a:rPr lang="de-AT" sz="1600" dirty="0" smtClean="0"/>
            <a:t>Renovierung</a:t>
          </a:r>
          <a:endParaRPr lang="de-AT" sz="1600" dirty="0"/>
        </a:p>
      </dgm:t>
    </dgm:pt>
    <dgm:pt modelId="{4A7E0D43-8275-43E3-8286-6B944C1776A3}" type="parTrans" cxnId="{10F62DD3-CA88-44DD-B39D-7777E05B65C8}">
      <dgm:prSet/>
      <dgm:spPr/>
      <dgm:t>
        <a:bodyPr/>
        <a:lstStyle/>
        <a:p>
          <a:endParaRPr lang="de-AT" sz="1600"/>
        </a:p>
      </dgm:t>
    </dgm:pt>
    <dgm:pt modelId="{C20BA7DD-7988-4C26-A76E-5F2C34F35AB6}" type="sibTrans" cxnId="{10F62DD3-CA88-44DD-B39D-7777E05B65C8}">
      <dgm:prSet/>
      <dgm:spPr/>
      <dgm:t>
        <a:bodyPr/>
        <a:lstStyle/>
        <a:p>
          <a:endParaRPr lang="de-AT" sz="1600"/>
        </a:p>
      </dgm:t>
    </dgm:pt>
    <dgm:pt modelId="{7747CA70-C0C6-40A5-AD88-42FFEE88E787}">
      <dgm:prSet phldrT="[Text]" custT="1"/>
      <dgm:spPr/>
      <dgm:t>
        <a:bodyPr/>
        <a:lstStyle/>
        <a:p>
          <a:r>
            <a:rPr lang="de-AT" sz="1600" dirty="0" smtClean="0"/>
            <a:t>Behördenwege</a:t>
          </a:r>
          <a:endParaRPr lang="de-AT" sz="1600" dirty="0"/>
        </a:p>
      </dgm:t>
    </dgm:pt>
    <dgm:pt modelId="{3476A7B6-6B39-447A-813C-D023774D4732}" type="parTrans" cxnId="{2F2626FF-B146-44B4-828F-B53278C28E73}">
      <dgm:prSet/>
      <dgm:spPr/>
      <dgm:t>
        <a:bodyPr/>
        <a:lstStyle/>
        <a:p>
          <a:endParaRPr lang="de-AT" sz="1600"/>
        </a:p>
      </dgm:t>
    </dgm:pt>
    <dgm:pt modelId="{F24ACE55-2DEB-4AD4-A485-B8385CADE564}" type="sibTrans" cxnId="{2F2626FF-B146-44B4-828F-B53278C28E73}">
      <dgm:prSet/>
      <dgm:spPr/>
      <dgm:t>
        <a:bodyPr/>
        <a:lstStyle/>
        <a:p>
          <a:endParaRPr lang="de-AT" sz="1600"/>
        </a:p>
      </dgm:t>
    </dgm:pt>
    <dgm:pt modelId="{58B3E14D-3FBE-4B92-98AA-4DB2B61FBD4C}">
      <dgm:prSet phldrT="[Text]" custT="1"/>
      <dgm:spPr/>
      <dgm:t>
        <a:bodyPr/>
        <a:lstStyle/>
        <a:p>
          <a:r>
            <a:rPr lang="de-AT" sz="1600" dirty="0" smtClean="0"/>
            <a:t>Umbau</a:t>
          </a:r>
          <a:endParaRPr lang="de-AT" sz="1600" dirty="0"/>
        </a:p>
      </dgm:t>
    </dgm:pt>
    <dgm:pt modelId="{50A9012B-407F-4B43-B631-10E1C84F9DDB}" type="parTrans" cxnId="{972054A4-EE86-46F5-B85E-1824F5EBE707}">
      <dgm:prSet/>
      <dgm:spPr/>
      <dgm:t>
        <a:bodyPr/>
        <a:lstStyle/>
        <a:p>
          <a:endParaRPr lang="de-AT" sz="1600"/>
        </a:p>
      </dgm:t>
    </dgm:pt>
    <dgm:pt modelId="{7988511F-6669-42A2-9946-CCFA35EBBE61}" type="sibTrans" cxnId="{972054A4-EE86-46F5-B85E-1824F5EBE707}">
      <dgm:prSet/>
      <dgm:spPr/>
      <dgm:t>
        <a:bodyPr/>
        <a:lstStyle/>
        <a:p>
          <a:endParaRPr lang="de-AT" sz="1600"/>
        </a:p>
      </dgm:t>
    </dgm:pt>
    <dgm:pt modelId="{FCE052FC-0FEA-41C6-8A84-E494CE89DDEC}" type="pres">
      <dgm:prSet presAssocID="{08DAA284-B209-489E-9425-B08840F140E4}" presName="Name0" presStyleCnt="0">
        <dgm:presLayoutVars>
          <dgm:dir/>
          <dgm:animLvl val="lvl"/>
          <dgm:resizeHandles val="exact"/>
        </dgm:presLayoutVars>
      </dgm:prSet>
      <dgm:spPr/>
    </dgm:pt>
    <dgm:pt modelId="{27032F60-5B57-4FC7-97DA-6DBF27FAD5EB}" type="pres">
      <dgm:prSet presAssocID="{79870E81-7A7E-4887-A8FD-BDA9AA46CA88}" presName="Name8" presStyleCnt="0"/>
      <dgm:spPr/>
    </dgm:pt>
    <dgm:pt modelId="{B4ECC712-9935-4E15-A22D-409AFA69746C}" type="pres">
      <dgm:prSet presAssocID="{79870E81-7A7E-4887-A8FD-BDA9AA46CA8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B8EAD85-ABA3-47F7-AA04-788D6C237781}" type="pres">
      <dgm:prSet presAssocID="{79870E81-7A7E-4887-A8FD-BDA9AA46CA8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0D936519-3448-4928-A88B-60EEF3600814}" type="pres">
      <dgm:prSet presAssocID="{7067C217-7CBB-488E-AAA8-4B69DA3CF17E}" presName="Name8" presStyleCnt="0"/>
      <dgm:spPr/>
    </dgm:pt>
    <dgm:pt modelId="{5462D19E-F20A-45C5-97A6-4469C592A1ED}" type="pres">
      <dgm:prSet presAssocID="{7067C217-7CBB-488E-AAA8-4B69DA3CF17E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76DDA54-502B-4F01-857D-E9CD56CEB4CA}" type="pres">
      <dgm:prSet presAssocID="{7067C217-7CBB-488E-AAA8-4B69DA3CF17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BD75F9D-A67C-4AC4-8C03-1729D310BD78}" type="pres">
      <dgm:prSet presAssocID="{58B3E14D-3FBE-4B92-98AA-4DB2B61FBD4C}" presName="Name8" presStyleCnt="0"/>
      <dgm:spPr/>
    </dgm:pt>
    <dgm:pt modelId="{ADDA4AD6-4FC0-4636-AEFE-A55454E46E43}" type="pres">
      <dgm:prSet presAssocID="{58B3E14D-3FBE-4B92-98AA-4DB2B61FBD4C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BFCB973B-E15A-466B-9DA9-D49B4A7EA005}" type="pres">
      <dgm:prSet presAssocID="{58B3E14D-3FBE-4B92-98AA-4DB2B61FBD4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F23CD55D-F1A2-4CAC-81D5-469FDD66DDEB}" type="pres">
      <dgm:prSet presAssocID="{7747CA70-C0C6-40A5-AD88-42FFEE88E787}" presName="Name8" presStyleCnt="0"/>
      <dgm:spPr/>
    </dgm:pt>
    <dgm:pt modelId="{EB850095-6847-4BA6-AA0D-76372B0F0E0E}" type="pres">
      <dgm:prSet presAssocID="{7747CA70-C0C6-40A5-AD88-42FFEE88E787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4F0F7884-956F-4E58-B4F4-BEA85C86BD4A}" type="pres">
      <dgm:prSet presAssocID="{7747CA70-C0C6-40A5-AD88-42FFEE88E7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EEB015C2-AC42-4D11-BC4D-51A5C57562C5}" srcId="{08DAA284-B209-489E-9425-B08840F140E4}" destId="{79870E81-7A7E-4887-A8FD-BDA9AA46CA88}" srcOrd="0" destOrd="0" parTransId="{01CECB42-AAAD-4677-A65D-41A9D98996F7}" sibTransId="{3805D466-226F-4AE5-B2D0-C1A92B26BAD6}"/>
    <dgm:cxn modelId="{A79BC920-BEA1-4062-A4FF-70127C5151E1}" type="presOf" srcId="{08DAA284-B209-489E-9425-B08840F140E4}" destId="{FCE052FC-0FEA-41C6-8A84-E494CE89DDEC}" srcOrd="0" destOrd="0" presId="urn:microsoft.com/office/officeart/2005/8/layout/pyramid1"/>
    <dgm:cxn modelId="{275FB031-4888-4DB4-B89E-BFD41ACF39C7}" type="presOf" srcId="{7067C217-7CBB-488E-AAA8-4B69DA3CF17E}" destId="{5462D19E-F20A-45C5-97A6-4469C592A1ED}" srcOrd="0" destOrd="0" presId="urn:microsoft.com/office/officeart/2005/8/layout/pyramid1"/>
    <dgm:cxn modelId="{10F62DD3-CA88-44DD-B39D-7777E05B65C8}" srcId="{08DAA284-B209-489E-9425-B08840F140E4}" destId="{7067C217-7CBB-488E-AAA8-4B69DA3CF17E}" srcOrd="1" destOrd="0" parTransId="{4A7E0D43-8275-43E3-8286-6B944C1776A3}" sibTransId="{C20BA7DD-7988-4C26-A76E-5F2C34F35AB6}"/>
    <dgm:cxn modelId="{2A611A7F-E917-415D-813E-F3A083AA75C8}" type="presOf" srcId="{58B3E14D-3FBE-4B92-98AA-4DB2B61FBD4C}" destId="{ADDA4AD6-4FC0-4636-AEFE-A55454E46E43}" srcOrd="0" destOrd="0" presId="urn:microsoft.com/office/officeart/2005/8/layout/pyramid1"/>
    <dgm:cxn modelId="{972054A4-EE86-46F5-B85E-1824F5EBE707}" srcId="{08DAA284-B209-489E-9425-B08840F140E4}" destId="{58B3E14D-3FBE-4B92-98AA-4DB2B61FBD4C}" srcOrd="2" destOrd="0" parTransId="{50A9012B-407F-4B43-B631-10E1C84F9DDB}" sibTransId="{7988511F-6669-42A2-9946-CCFA35EBBE61}"/>
    <dgm:cxn modelId="{2F2626FF-B146-44B4-828F-B53278C28E73}" srcId="{08DAA284-B209-489E-9425-B08840F140E4}" destId="{7747CA70-C0C6-40A5-AD88-42FFEE88E787}" srcOrd="3" destOrd="0" parTransId="{3476A7B6-6B39-447A-813C-D023774D4732}" sibTransId="{F24ACE55-2DEB-4AD4-A485-B8385CADE564}"/>
    <dgm:cxn modelId="{42E2C7F7-97DE-43BE-A2FA-3B805AD54822}" type="presOf" srcId="{58B3E14D-3FBE-4B92-98AA-4DB2B61FBD4C}" destId="{BFCB973B-E15A-466B-9DA9-D49B4A7EA005}" srcOrd="1" destOrd="0" presId="urn:microsoft.com/office/officeart/2005/8/layout/pyramid1"/>
    <dgm:cxn modelId="{C10BBF23-058F-4CB0-9B74-450A370654ED}" type="presOf" srcId="{7067C217-7CBB-488E-AAA8-4B69DA3CF17E}" destId="{E76DDA54-502B-4F01-857D-E9CD56CEB4CA}" srcOrd="1" destOrd="0" presId="urn:microsoft.com/office/officeart/2005/8/layout/pyramid1"/>
    <dgm:cxn modelId="{67DC634A-55FE-44C1-85FE-A37407B0CDF1}" type="presOf" srcId="{79870E81-7A7E-4887-A8FD-BDA9AA46CA88}" destId="{9B8EAD85-ABA3-47F7-AA04-788D6C237781}" srcOrd="1" destOrd="0" presId="urn:microsoft.com/office/officeart/2005/8/layout/pyramid1"/>
    <dgm:cxn modelId="{66B0DF38-D54C-4566-ABBF-FA9BC4C333FB}" type="presOf" srcId="{79870E81-7A7E-4887-A8FD-BDA9AA46CA88}" destId="{B4ECC712-9935-4E15-A22D-409AFA69746C}" srcOrd="0" destOrd="0" presId="urn:microsoft.com/office/officeart/2005/8/layout/pyramid1"/>
    <dgm:cxn modelId="{7117DD4A-F80D-4F05-8D0B-1EBDEADA1F1B}" type="presOf" srcId="{7747CA70-C0C6-40A5-AD88-42FFEE88E787}" destId="{4F0F7884-956F-4E58-B4F4-BEA85C86BD4A}" srcOrd="1" destOrd="0" presId="urn:microsoft.com/office/officeart/2005/8/layout/pyramid1"/>
    <dgm:cxn modelId="{70B72F12-7DD5-43A4-B28B-1765F3B10937}" type="presOf" srcId="{7747CA70-C0C6-40A5-AD88-42FFEE88E787}" destId="{EB850095-6847-4BA6-AA0D-76372B0F0E0E}" srcOrd="0" destOrd="0" presId="urn:microsoft.com/office/officeart/2005/8/layout/pyramid1"/>
    <dgm:cxn modelId="{9DDA1B30-E5AB-48C9-BC24-49527C5EEAD0}" type="presParOf" srcId="{FCE052FC-0FEA-41C6-8A84-E494CE89DDEC}" destId="{27032F60-5B57-4FC7-97DA-6DBF27FAD5EB}" srcOrd="0" destOrd="0" presId="urn:microsoft.com/office/officeart/2005/8/layout/pyramid1"/>
    <dgm:cxn modelId="{AFC9FDFC-4EED-4B80-BBDE-EF2D98F6FA44}" type="presParOf" srcId="{27032F60-5B57-4FC7-97DA-6DBF27FAD5EB}" destId="{B4ECC712-9935-4E15-A22D-409AFA69746C}" srcOrd="0" destOrd="0" presId="urn:microsoft.com/office/officeart/2005/8/layout/pyramid1"/>
    <dgm:cxn modelId="{C873AF54-0B23-410B-A737-3CEC6EE31071}" type="presParOf" srcId="{27032F60-5B57-4FC7-97DA-6DBF27FAD5EB}" destId="{9B8EAD85-ABA3-47F7-AA04-788D6C237781}" srcOrd="1" destOrd="0" presId="urn:microsoft.com/office/officeart/2005/8/layout/pyramid1"/>
    <dgm:cxn modelId="{AD248295-FD18-49F2-B157-2D6D6CE8C81A}" type="presParOf" srcId="{FCE052FC-0FEA-41C6-8A84-E494CE89DDEC}" destId="{0D936519-3448-4928-A88B-60EEF3600814}" srcOrd="1" destOrd="0" presId="urn:microsoft.com/office/officeart/2005/8/layout/pyramid1"/>
    <dgm:cxn modelId="{37CBD895-1821-4DEC-9B90-F69B81189AB1}" type="presParOf" srcId="{0D936519-3448-4928-A88B-60EEF3600814}" destId="{5462D19E-F20A-45C5-97A6-4469C592A1ED}" srcOrd="0" destOrd="0" presId="urn:microsoft.com/office/officeart/2005/8/layout/pyramid1"/>
    <dgm:cxn modelId="{BBF7BAA1-3F3F-476D-8649-9481F8031F9D}" type="presParOf" srcId="{0D936519-3448-4928-A88B-60EEF3600814}" destId="{E76DDA54-502B-4F01-857D-E9CD56CEB4CA}" srcOrd="1" destOrd="0" presId="urn:microsoft.com/office/officeart/2005/8/layout/pyramid1"/>
    <dgm:cxn modelId="{362CCFE9-D154-4AF5-9D7F-5D6FA0DBF321}" type="presParOf" srcId="{FCE052FC-0FEA-41C6-8A84-E494CE89DDEC}" destId="{9BD75F9D-A67C-4AC4-8C03-1729D310BD78}" srcOrd="2" destOrd="0" presId="urn:microsoft.com/office/officeart/2005/8/layout/pyramid1"/>
    <dgm:cxn modelId="{348F23BF-4F78-4FE3-AD87-8B0B93755E52}" type="presParOf" srcId="{9BD75F9D-A67C-4AC4-8C03-1729D310BD78}" destId="{ADDA4AD6-4FC0-4636-AEFE-A55454E46E43}" srcOrd="0" destOrd="0" presId="urn:microsoft.com/office/officeart/2005/8/layout/pyramid1"/>
    <dgm:cxn modelId="{3F74AAAD-9342-4ABC-A098-D632B8BC5B63}" type="presParOf" srcId="{9BD75F9D-A67C-4AC4-8C03-1729D310BD78}" destId="{BFCB973B-E15A-466B-9DA9-D49B4A7EA005}" srcOrd="1" destOrd="0" presId="urn:microsoft.com/office/officeart/2005/8/layout/pyramid1"/>
    <dgm:cxn modelId="{1998C329-9FAC-4866-91FC-09380BA03CC1}" type="presParOf" srcId="{FCE052FC-0FEA-41C6-8A84-E494CE89DDEC}" destId="{F23CD55D-F1A2-4CAC-81D5-469FDD66DDEB}" srcOrd="3" destOrd="0" presId="urn:microsoft.com/office/officeart/2005/8/layout/pyramid1"/>
    <dgm:cxn modelId="{7D543528-5ADD-4022-9122-E1101282CD0F}" type="presParOf" srcId="{F23CD55D-F1A2-4CAC-81D5-469FDD66DDEB}" destId="{EB850095-6847-4BA6-AA0D-76372B0F0E0E}" srcOrd="0" destOrd="0" presId="urn:microsoft.com/office/officeart/2005/8/layout/pyramid1"/>
    <dgm:cxn modelId="{CCFD3C7E-EAC7-4D61-9B54-68ADE2D312A2}" type="presParOf" srcId="{F23CD55D-F1A2-4CAC-81D5-469FDD66DDEB}" destId="{4F0F7884-956F-4E58-B4F4-BEA85C86BD4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830809-88A5-494C-B802-509939B16250}">
      <dsp:nvSpPr>
        <dsp:cNvPr id="0" name=""/>
        <dsp:cNvSpPr/>
      </dsp:nvSpPr>
      <dsp:spPr>
        <a:xfrm>
          <a:off x="2165449" y="606"/>
          <a:ext cx="1765101" cy="176510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b="1" kern="1200" dirty="0" smtClean="0">
              <a:solidFill>
                <a:schemeClr val="tx1"/>
              </a:solidFill>
            </a:rPr>
            <a:t>Werbung</a:t>
          </a:r>
          <a:endParaRPr lang="de-AT" sz="1600" b="1" kern="1200" dirty="0">
            <a:solidFill>
              <a:schemeClr val="tx1"/>
            </a:solidFill>
          </a:endParaRPr>
        </a:p>
      </dsp:txBody>
      <dsp:txXfrm>
        <a:off x="2165449" y="606"/>
        <a:ext cx="1765101" cy="1765101"/>
      </dsp:txXfrm>
    </dsp:sp>
    <dsp:sp modelId="{8E523CE8-9C56-4C06-91BA-235CEDCC2761}">
      <dsp:nvSpPr>
        <dsp:cNvPr id="0" name=""/>
        <dsp:cNvSpPr/>
      </dsp:nvSpPr>
      <dsp:spPr>
        <a:xfrm rot="3600000">
          <a:off x="3469294" y="1722603"/>
          <a:ext cx="470660" cy="595721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2700" b="1" kern="1200">
            <a:solidFill>
              <a:schemeClr val="tx1"/>
            </a:solidFill>
          </a:endParaRPr>
        </a:p>
      </dsp:txBody>
      <dsp:txXfrm rot="3600000">
        <a:off x="3469294" y="1722603"/>
        <a:ext cx="470660" cy="595721"/>
      </dsp:txXfrm>
    </dsp:sp>
    <dsp:sp modelId="{16397573-DC52-49C4-AAD4-98AE732F6B21}">
      <dsp:nvSpPr>
        <dsp:cNvPr id="0" name=""/>
        <dsp:cNvSpPr/>
      </dsp:nvSpPr>
      <dsp:spPr>
        <a:xfrm>
          <a:off x="3492018" y="2298292"/>
          <a:ext cx="1765101" cy="176510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b="1" kern="1200" dirty="0" smtClean="0">
              <a:solidFill>
                <a:schemeClr val="tx1"/>
              </a:solidFill>
            </a:rPr>
            <a:t>Mitarbeiterschulung</a:t>
          </a:r>
          <a:endParaRPr lang="de-AT" sz="1600" b="1" kern="1200" dirty="0">
            <a:solidFill>
              <a:schemeClr val="tx1"/>
            </a:solidFill>
          </a:endParaRPr>
        </a:p>
      </dsp:txBody>
      <dsp:txXfrm>
        <a:off x="3492018" y="2298292"/>
        <a:ext cx="1765101" cy="1765101"/>
      </dsp:txXfrm>
    </dsp:sp>
    <dsp:sp modelId="{913AA07B-E935-4788-86D4-1253F615F7E8}">
      <dsp:nvSpPr>
        <dsp:cNvPr id="0" name=""/>
        <dsp:cNvSpPr/>
      </dsp:nvSpPr>
      <dsp:spPr>
        <a:xfrm rot="10800000">
          <a:off x="2825990" y="2882982"/>
          <a:ext cx="470660" cy="595721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2700" b="1" kern="1200">
            <a:solidFill>
              <a:schemeClr val="tx1"/>
            </a:solidFill>
          </a:endParaRPr>
        </a:p>
      </dsp:txBody>
      <dsp:txXfrm rot="10800000">
        <a:off x="2825990" y="2882982"/>
        <a:ext cx="470660" cy="595721"/>
      </dsp:txXfrm>
    </dsp:sp>
    <dsp:sp modelId="{4DD361F4-EDE3-4D72-8255-C5DCC1CD5B17}">
      <dsp:nvSpPr>
        <dsp:cNvPr id="0" name=""/>
        <dsp:cNvSpPr/>
      </dsp:nvSpPr>
      <dsp:spPr>
        <a:xfrm>
          <a:off x="838879" y="2298292"/>
          <a:ext cx="1765101" cy="176510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b="1" kern="1200" dirty="0" smtClean="0">
              <a:solidFill>
                <a:schemeClr val="tx1"/>
              </a:solidFill>
            </a:rPr>
            <a:t>Renovierung</a:t>
          </a:r>
          <a:endParaRPr lang="de-AT" sz="1600" b="1" kern="1200" dirty="0">
            <a:solidFill>
              <a:schemeClr val="tx1"/>
            </a:solidFill>
          </a:endParaRPr>
        </a:p>
      </dsp:txBody>
      <dsp:txXfrm>
        <a:off x="838879" y="2298292"/>
        <a:ext cx="1765101" cy="1765101"/>
      </dsp:txXfrm>
    </dsp:sp>
    <dsp:sp modelId="{FC232601-EAB9-4454-AA50-4FE2DC568AB9}">
      <dsp:nvSpPr>
        <dsp:cNvPr id="0" name=""/>
        <dsp:cNvSpPr/>
      </dsp:nvSpPr>
      <dsp:spPr>
        <a:xfrm rot="18000000">
          <a:off x="2142724" y="1745675"/>
          <a:ext cx="470660" cy="595721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2700" b="1" kern="1200">
            <a:solidFill>
              <a:schemeClr val="tx1"/>
            </a:solidFill>
          </a:endParaRPr>
        </a:p>
      </dsp:txBody>
      <dsp:txXfrm rot="18000000">
        <a:off x="2142724" y="1745675"/>
        <a:ext cx="470660" cy="59572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ECC712-9935-4E15-A22D-409AFA69746C}">
      <dsp:nvSpPr>
        <dsp:cNvPr id="0" name=""/>
        <dsp:cNvSpPr/>
      </dsp:nvSpPr>
      <dsp:spPr>
        <a:xfrm>
          <a:off x="2286000" y="0"/>
          <a:ext cx="1524000" cy="1015999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kern="1200" dirty="0" smtClean="0"/>
            <a:t>Eröffnung</a:t>
          </a:r>
          <a:endParaRPr lang="de-AT" sz="1600" kern="1200" dirty="0"/>
        </a:p>
      </dsp:txBody>
      <dsp:txXfrm>
        <a:off x="2286000" y="0"/>
        <a:ext cx="1524000" cy="1015999"/>
      </dsp:txXfrm>
    </dsp:sp>
    <dsp:sp modelId="{5462D19E-F20A-45C5-97A6-4469C592A1ED}">
      <dsp:nvSpPr>
        <dsp:cNvPr id="0" name=""/>
        <dsp:cNvSpPr/>
      </dsp:nvSpPr>
      <dsp:spPr>
        <a:xfrm>
          <a:off x="1524000" y="1015999"/>
          <a:ext cx="3048000" cy="1015999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kern="1200" dirty="0" smtClean="0"/>
            <a:t>Renovierung</a:t>
          </a:r>
          <a:endParaRPr lang="de-AT" sz="1600" kern="1200" dirty="0"/>
        </a:p>
      </dsp:txBody>
      <dsp:txXfrm>
        <a:off x="2057399" y="1015999"/>
        <a:ext cx="1981200" cy="1015999"/>
      </dsp:txXfrm>
    </dsp:sp>
    <dsp:sp modelId="{ADDA4AD6-4FC0-4636-AEFE-A55454E46E43}">
      <dsp:nvSpPr>
        <dsp:cNvPr id="0" name=""/>
        <dsp:cNvSpPr/>
      </dsp:nvSpPr>
      <dsp:spPr>
        <a:xfrm>
          <a:off x="761999" y="2031999"/>
          <a:ext cx="4572000" cy="1015999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kern="1200" dirty="0" smtClean="0"/>
            <a:t>Umbau</a:t>
          </a:r>
          <a:endParaRPr lang="de-AT" sz="1600" kern="1200" dirty="0"/>
        </a:p>
      </dsp:txBody>
      <dsp:txXfrm>
        <a:off x="1562099" y="2031999"/>
        <a:ext cx="2971800" cy="1015999"/>
      </dsp:txXfrm>
    </dsp:sp>
    <dsp:sp modelId="{EB850095-6847-4BA6-AA0D-76372B0F0E0E}">
      <dsp:nvSpPr>
        <dsp:cNvPr id="0" name=""/>
        <dsp:cNvSpPr/>
      </dsp:nvSpPr>
      <dsp:spPr>
        <a:xfrm>
          <a:off x="0" y="3048000"/>
          <a:ext cx="6096000" cy="1015999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kern="1200" dirty="0" smtClean="0"/>
            <a:t>Behördenwege</a:t>
          </a:r>
          <a:endParaRPr lang="de-AT" sz="1600" kern="1200" dirty="0"/>
        </a:p>
      </dsp:txBody>
      <dsp:txXfrm>
        <a:off x="1066799" y="3048000"/>
        <a:ext cx="3962400" cy="1015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E6DD4B-3809-4B0A-BC4D-98D074D47586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193397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618130-763E-46DE-A20F-AE0E15723561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120740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CD190-71C7-4378-8B95-11E178BEEBFE}" type="slidenum">
              <a:rPr lang="de-AT"/>
              <a:pPr/>
              <a:t>1</a:t>
            </a:fld>
            <a:endParaRPr lang="de-AT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D96A3B-253D-4990-ACE8-E13A40724651}" type="slidenum">
              <a:rPr lang="de-AT"/>
              <a:pPr/>
              <a:t>2</a:t>
            </a:fld>
            <a:endParaRPr lang="de-AT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952D4-9948-444A-A13C-8744526799A3}" type="slidenum">
              <a:rPr lang="de-AT"/>
              <a:pPr/>
              <a:t>3</a:t>
            </a:fld>
            <a:endParaRPr lang="de-AT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952D4-9948-444A-A13C-8744526799A3}" type="slidenum">
              <a:rPr lang="de-AT"/>
              <a:pPr/>
              <a:t>4</a:t>
            </a:fld>
            <a:endParaRPr lang="de-AT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952D4-9948-444A-A13C-8744526799A3}" type="slidenum">
              <a:rPr lang="de-AT"/>
              <a:pPr/>
              <a:t>5</a:t>
            </a:fld>
            <a:endParaRPr lang="de-AT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3E88D-BB41-48A1-B18D-D49B2308C9AF}" type="slidenum">
              <a:rPr lang="de-AT"/>
              <a:pPr/>
              <a:t>6</a:t>
            </a:fld>
            <a:endParaRPr lang="de-AT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3E88D-BB41-48A1-B18D-D49B2308C9AF}" type="slidenum">
              <a:rPr lang="de-AT"/>
              <a:pPr/>
              <a:t>7</a:t>
            </a:fld>
            <a:endParaRPr lang="de-AT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1E853-9632-40D7-8911-C32DF45E94FB}" type="slidenum">
              <a:rPr lang="de-AT"/>
              <a:pPr/>
              <a:t>8</a:t>
            </a:fld>
            <a:endParaRPr lang="de-AT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Entwurf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32B7-5657-4D2B-9564-01EAC9956078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Entwurf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770BD-AA07-412B-A2CF-4289F1D7293B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557213"/>
            <a:ext cx="813593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Entwurf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6FC308-D3C3-4FCF-A7A8-2012C8693CD0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E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 descr="Weißer Marmor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557213"/>
            <a:ext cx="8135938" cy="1143000"/>
          </a:xfrm>
          <a:prstGeom prst="rect">
            <a:avLst/>
          </a:prstGeom>
          <a:blipFill dpi="0" rotWithShape="1">
            <a:blip r:embed="rId5" cstate="print">
              <a:alphaModFix amt="25000"/>
            </a:blip>
            <a:srcRect/>
            <a:tile tx="0" ty="0" sx="100000" sy="100000" flip="none" algn="tl"/>
          </a:blipFill>
          <a:ln w="508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3300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60575"/>
            <a:ext cx="8229600" cy="406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Textmasterformate durch Klicken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663300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lang="de-AT" smtClean="0"/>
              <a:t>Entwurf</a:t>
            </a:r>
            <a:endParaRPr lang="de-AT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663300"/>
                </a:solidFill>
              </a:defRPr>
            </a:lvl1pPr>
          </a:lstStyle>
          <a:p>
            <a:fld id="{295B6BBB-2E0C-42CD-8A98-351DC3507DA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7" r:id="rId3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har char="•"/>
        <a:defRPr sz="3200">
          <a:solidFill>
            <a:srgbClr val="6633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har char="–"/>
        <a:defRPr sz="2800">
          <a:solidFill>
            <a:srgbClr val="663300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–"/>
        <a:defRPr sz="2000">
          <a:solidFill>
            <a:srgbClr val="663300"/>
          </a:solidFill>
          <a:latin typeface="+mn-lt"/>
        </a:defRPr>
      </a:lvl4pPr>
      <a:lvl5pPr marL="20574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gustava.c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H:\__A6-Diagnose-Finale\A6-Diagnose-Testordner\Finanzen.xlsx!Tabelle1!Z1S1:Z9S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 descr="Weißer Marmor"/>
          <p:cNvSpPr>
            <a:spLocks noGrp="1" noChangeArrowheads="1"/>
          </p:cNvSpPr>
          <p:nvPr>
            <p:ph type="ctrTitle"/>
          </p:nvPr>
        </p:nvSpPr>
        <p:spPr>
          <a:xfrm>
            <a:off x="1763713" y="3141663"/>
            <a:ext cx="5686425" cy="1470025"/>
          </a:xfrm>
          <a:ln/>
        </p:spPr>
        <p:txBody>
          <a:bodyPr/>
          <a:lstStyle/>
          <a:p>
            <a:r>
              <a:rPr lang="de-DE"/>
              <a:t>Pizzeria GUSTAVA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DE" dirty="0" smtClean="0"/>
              <a:t>Standort</a:t>
            </a:r>
            <a:endParaRPr lang="de-AT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2856"/>
            <a:ext cx="8218488" cy="3993307"/>
          </a:xfrm>
          <a:noFill/>
          <a:ln/>
        </p:spPr>
        <p:txBody>
          <a:bodyPr/>
          <a:lstStyle/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2800" dirty="0"/>
              <a:t>Pizzeria </a:t>
            </a:r>
            <a:r>
              <a:rPr lang="de-DE" sz="2800" dirty="0" smtClean="0"/>
              <a:t>GUSTAVA</a:t>
            </a:r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2800" dirty="0" smtClean="0"/>
              <a:t>Inhaberin: Isabella ROSSI</a:t>
            </a:r>
            <a:endParaRPr lang="de-DE" sz="2800" dirty="0"/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2800" dirty="0"/>
              <a:t>Marktplatz 10</a:t>
            </a:r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2800" dirty="0"/>
              <a:t>3560 Pasting</a:t>
            </a:r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de-DE" sz="2800" dirty="0"/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2800" dirty="0" smtClean="0">
                <a:hlinkClick r:id="rId3"/>
              </a:rPr>
              <a:t>info@gustava.cc</a:t>
            </a:r>
            <a:endParaRPr lang="de-DE" sz="2800" dirty="0"/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2800" dirty="0" smtClean="0"/>
              <a:t>www.gustava.cc</a:t>
            </a:r>
            <a:endParaRPr lang="de-DE" sz="2800" dirty="0"/>
          </a:p>
          <a:p>
            <a:pPr marL="53340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de-AT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DE" dirty="0" smtClean="0"/>
              <a:t>Projekte</a:t>
            </a:r>
            <a:endParaRPr lang="de-AT" dirty="0"/>
          </a:p>
        </p:txBody>
      </p:sp>
      <p:graphicFrame>
        <p:nvGraphicFramePr>
          <p:cNvPr id="2" name="Diagramm 1" descr="Zyklus"/>
          <p:cNvGraphicFramePr/>
          <p:nvPr>
            <p:extLst>
              <p:ext uri="{D42A27DB-BD31-4B8C-83A1-F6EECF244321}">
                <p14:modId xmlns="" xmlns:p14="http://schemas.microsoft.com/office/powerpoint/2010/main" val="294554144"/>
              </p:ext>
            </p:extLst>
          </p:nvPr>
        </p:nvGraphicFramePr>
        <p:xfrm>
          <a:off x="1524000" y="21733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1810617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AT" dirty="0" smtClean="0"/>
              <a:t>Neubau oder Renovierung</a:t>
            </a:r>
            <a:endParaRPr lang="de-AT" dirty="0"/>
          </a:p>
        </p:txBody>
      </p:sp>
      <p:sp>
        <p:nvSpPr>
          <p:cNvPr id="4" name="AutoShape 8" descr="Kreditzusage"/>
          <p:cNvSpPr>
            <a:spLocks noChangeArrowheads="1"/>
          </p:cNvSpPr>
          <p:nvPr/>
        </p:nvSpPr>
        <p:spPr bwMode="auto">
          <a:xfrm>
            <a:off x="3348038" y="2345700"/>
            <a:ext cx="2447925" cy="1296987"/>
          </a:xfrm>
          <a:prstGeom prst="flowChartDecision">
            <a:avLst/>
          </a:prstGeom>
          <a:solidFill>
            <a:srgbClr val="FFFFE1"/>
          </a:solidFill>
          <a:ln w="3810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dirty="0" smtClean="0"/>
              <a:t>Kreditzusage </a:t>
            </a:r>
            <a:br>
              <a:rPr lang="de-DE" dirty="0" smtClean="0"/>
            </a:br>
            <a:r>
              <a:rPr lang="de-DE" dirty="0" smtClean="0"/>
              <a:t>der Bank?</a:t>
            </a:r>
            <a:endParaRPr lang="de-AT" dirty="0"/>
          </a:p>
        </p:txBody>
      </p:sp>
      <p:sp>
        <p:nvSpPr>
          <p:cNvPr id="6" name="Text Box 17" descr="Nein"/>
          <p:cNvSpPr txBox="1">
            <a:spLocks noChangeArrowheads="1"/>
          </p:cNvSpPr>
          <p:nvPr/>
        </p:nvSpPr>
        <p:spPr bwMode="auto">
          <a:xfrm>
            <a:off x="1763688" y="334022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AT"/>
            </a:defPPr>
          </a:lstStyle>
          <a:p>
            <a:r>
              <a:rPr lang="de-AT" dirty="0"/>
              <a:t>Nein</a:t>
            </a:r>
          </a:p>
        </p:txBody>
      </p:sp>
      <p:sp>
        <p:nvSpPr>
          <p:cNvPr id="9" name="AutoShape 9" descr="Neubau"/>
          <p:cNvSpPr>
            <a:spLocks noChangeArrowheads="1"/>
          </p:cNvSpPr>
          <p:nvPr/>
        </p:nvSpPr>
        <p:spPr bwMode="auto">
          <a:xfrm>
            <a:off x="5364088" y="4946868"/>
            <a:ext cx="2232025" cy="714380"/>
          </a:xfrm>
          <a:prstGeom prst="flowChartProcess">
            <a:avLst/>
          </a:prstGeom>
          <a:solidFill>
            <a:srgbClr val="FFFFE1"/>
          </a:solidFill>
          <a:ln w="38100" algn="ctr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dirty="0" smtClean="0"/>
              <a:t>Neubau </a:t>
            </a:r>
            <a:br>
              <a:rPr lang="de-DE" dirty="0" smtClean="0"/>
            </a:br>
            <a:r>
              <a:rPr lang="de-DE" dirty="0" smtClean="0"/>
              <a:t>der Pizzeria</a:t>
            </a:r>
            <a:endParaRPr lang="de-AT" dirty="0"/>
          </a:p>
        </p:txBody>
      </p:sp>
      <p:sp>
        <p:nvSpPr>
          <p:cNvPr id="11" name="AutoShape 9" descr="Renovierung"/>
          <p:cNvSpPr>
            <a:spLocks noChangeArrowheads="1"/>
          </p:cNvSpPr>
          <p:nvPr/>
        </p:nvSpPr>
        <p:spPr bwMode="auto">
          <a:xfrm>
            <a:off x="1619895" y="4941168"/>
            <a:ext cx="2232025" cy="714380"/>
          </a:xfrm>
          <a:prstGeom prst="flowChartProcess">
            <a:avLst/>
          </a:prstGeom>
          <a:solidFill>
            <a:srgbClr val="FFFFE1"/>
          </a:solidFill>
          <a:ln w="38100" algn="ctr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dirty="0" smtClean="0"/>
              <a:t>Renovierung</a:t>
            </a:r>
            <a:br>
              <a:rPr lang="de-DE" dirty="0" smtClean="0"/>
            </a:br>
            <a:r>
              <a:rPr lang="de-DE" dirty="0" smtClean="0"/>
              <a:t>der Pizzeria</a:t>
            </a:r>
            <a:endParaRPr lang="de-AT" dirty="0"/>
          </a:p>
        </p:txBody>
      </p:sp>
      <p:cxnSp>
        <p:nvCxnSpPr>
          <p:cNvPr id="17" name="Gewinkelte Verbindung 16" descr="Pfeil_rechts"/>
          <p:cNvCxnSpPr>
            <a:stCxn id="4" idx="3"/>
            <a:endCxn id="9" idx="0"/>
          </p:cNvCxnSpPr>
          <p:nvPr/>
        </p:nvCxnSpPr>
        <p:spPr>
          <a:xfrm>
            <a:off x="5795963" y="2994194"/>
            <a:ext cx="684138" cy="1952674"/>
          </a:xfrm>
          <a:prstGeom prst="bentConnector2">
            <a:avLst/>
          </a:prstGeom>
          <a:ln w="3492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krümmte Verbindung 19" descr="Pfeil_blau"/>
          <p:cNvCxnSpPr/>
          <p:nvPr/>
        </p:nvCxnSpPr>
        <p:spPr>
          <a:xfrm rot="5400000">
            <a:off x="2699792" y="3573016"/>
            <a:ext cx="1080120" cy="936104"/>
          </a:xfrm>
          <a:prstGeom prst="curvedConnector3">
            <a:avLst/>
          </a:prstGeom>
          <a:ln w="349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697553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DE" dirty="0" smtClean="0"/>
              <a:t>Plan</a:t>
            </a:r>
            <a:endParaRPr lang="de-AT" dirty="0"/>
          </a:p>
        </p:txBody>
      </p:sp>
      <p:graphicFrame>
        <p:nvGraphicFramePr>
          <p:cNvPr id="2" name="Diagramm 1" descr="Pyramide"/>
          <p:cNvGraphicFramePr/>
          <p:nvPr>
            <p:extLst>
              <p:ext uri="{D42A27DB-BD31-4B8C-83A1-F6EECF244321}">
                <p14:modId xmlns="" xmlns:p14="http://schemas.microsoft.com/office/powerpoint/2010/main" val="3996035122"/>
              </p:ext>
            </p:extLst>
          </p:nvPr>
        </p:nvGraphicFramePr>
        <p:xfrm>
          <a:off x="1524000" y="21733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4156790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DE"/>
              <a:t>Finanzierung</a:t>
            </a:r>
            <a:endParaRPr lang="de-AT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54230744"/>
              </p:ext>
            </p:extLst>
          </p:nvPr>
        </p:nvGraphicFramePr>
        <p:xfrm>
          <a:off x="1735177" y="2519363"/>
          <a:ext cx="5673647" cy="3069877"/>
        </p:xfrm>
        <a:graphic>
          <a:graphicData uri="http://schemas.openxmlformats.org/presentationml/2006/ole">
            <p:oleObj spid="_x0000_s6195" name="Worksheet" r:id="rId4" imgW="3362345" imgH="1819260" progId="Excel.Sheet.8">
              <p:link/>
            </p:oleObj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DE" dirty="0" smtClean="0"/>
              <a:t>Entwicklung</a:t>
            </a:r>
            <a:endParaRPr lang="de-AT" dirty="0"/>
          </a:p>
        </p:txBody>
      </p:sp>
      <p:graphicFrame>
        <p:nvGraphicFramePr>
          <p:cNvPr id="4" name="Diagrammplatzhalter 3" descr="Diagr_Entwicklung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="" xmlns:p14="http://schemas.microsoft.com/office/powerpoint/2010/main" val="2940039281"/>
              </p:ext>
            </p:extLst>
          </p:nvPr>
        </p:nvGraphicFramePr>
        <p:xfrm>
          <a:off x="457200" y="2060575"/>
          <a:ext cx="8229600" cy="4065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1142563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 descr="Weißer Marmor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de-DE" dirty="0" smtClean="0"/>
              <a:t>Prognose</a:t>
            </a:r>
            <a:endParaRPr lang="de-AT" dirty="0"/>
          </a:p>
        </p:txBody>
      </p:sp>
      <p:graphicFrame>
        <p:nvGraphicFramePr>
          <p:cNvPr id="4" name="Object 4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="" xmlns:p14="http://schemas.microsoft.com/office/powerpoint/2010/main" val="4288940381"/>
              </p:ext>
            </p:extLst>
          </p:nvPr>
        </p:nvGraphicFramePr>
        <p:xfrm>
          <a:off x="539552" y="2060575"/>
          <a:ext cx="8155186" cy="4151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Entwurf</a:t>
            </a:r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663300"/>
        </a:solidFill>
        <a:ln w="38100">
          <a:solidFill>
            <a:srgbClr val="FFCC00"/>
          </a:solidFill>
          <a:miter lim="800000"/>
          <a:headEnd/>
          <a:tailEnd/>
        </a:ln>
        <a:effectLst/>
      </a:spPr>
      <a:bodyPr wrap="none" anchor="ctr"/>
      <a:lstStyle>
        <a:defPPr algn="ctr">
          <a:defRPr b="1">
            <a:solidFill>
              <a:srgbClr val="FFFFCC"/>
            </a:solidFill>
          </a:defRPr>
        </a:defPPr>
      </a:lstStyle>
    </a:spDef>
    <a:lnDef>
      <a:spPr>
        <a:ln w="34925">
          <a:solidFill>
            <a:srgbClr val="6633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</Words>
  <Application>Microsoft Office PowerPoint</Application>
  <PresentationFormat>Bildschirmpräsentation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Verknüpfungen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Standarddesign</vt:lpstr>
      <vt:lpstr>H:\__A6-Diagnose-Finale\A6-Diagnose-Testordner\Finanzen.xlsx!Tabelle1!Z1S1:Z9S2</vt:lpstr>
      <vt:lpstr>Pizzeria GUSTAVA</vt:lpstr>
      <vt:lpstr>Standort</vt:lpstr>
      <vt:lpstr>Projekte</vt:lpstr>
      <vt:lpstr>Neubau oder Renovierung</vt:lpstr>
      <vt:lpstr>Plan</vt:lpstr>
      <vt:lpstr>Finanzierung</vt:lpstr>
      <vt:lpstr>Entwicklung</vt:lpstr>
      <vt:lpstr>Prognose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Pizzeria GUSTAVA</dc:title>
  <cp:revision>90</cp:revision>
  <dcterms:created xsi:type="dcterms:W3CDTF">2005-04-03T11:19:29Z</dcterms:created>
  <dcterms:modified xsi:type="dcterms:W3CDTF">2013-10-23T10:12:07Z</dcterms:modified>
</cp:coreProperties>
</file>