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wav" ContentType="audio/wav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22"/>
  </p:notesMasterIdLst>
  <p:sldIdLst>
    <p:sldId id="279" r:id="rId3"/>
    <p:sldId id="287" r:id="rId4"/>
    <p:sldId id="285" r:id="rId5"/>
    <p:sldId id="280" r:id="rId6"/>
    <p:sldId id="258" r:id="rId7"/>
    <p:sldId id="259" r:id="rId8"/>
    <p:sldId id="260" r:id="rId9"/>
    <p:sldId id="270" r:id="rId10"/>
    <p:sldId id="281" r:id="rId11"/>
    <p:sldId id="265" r:id="rId12"/>
    <p:sldId id="262" r:id="rId13"/>
    <p:sldId id="263" r:id="rId14"/>
    <p:sldId id="282" r:id="rId15"/>
    <p:sldId id="267" r:id="rId16"/>
    <p:sldId id="268" r:id="rId17"/>
    <p:sldId id="277" r:id="rId18"/>
    <p:sldId id="284" r:id="rId19"/>
    <p:sldId id="286" r:id="rId20"/>
    <p:sldId id="289" r:id="rId21"/>
  </p:sldIdLst>
  <p:sldSz cx="9144000" cy="6858000" type="screen4x3"/>
  <p:notesSz cx="6858000" cy="9144000"/>
  <p:custShowLst>
    <p:custShow name="Start" id="0">
      <p:sldLst>
        <p:sld r:id="rId6"/>
        <p:sld r:id="rId7"/>
        <p:sld r:id="rId8"/>
        <p:sld r:id="rId9"/>
        <p:sld r:id="rId10"/>
        <p:sld r:id="rId11"/>
      </p:sldLst>
    </p:custShow>
    <p:custShow name="Runde_2" id="1">
      <p:sldLst>
        <p:sld r:id="rId12"/>
        <p:sld r:id="rId13"/>
        <p:sld r:id="rId14"/>
      </p:sldLst>
    </p:custShow>
  </p:custShowLst>
  <p:defaultTextStyle>
    <a:defPPr>
      <a:defRPr lang="de-AT"/>
    </a:defPPr>
    <a:lvl1pPr algn="ctr" rtl="0" fontAlgn="base">
      <a:spcBef>
        <a:spcPct val="50000"/>
      </a:spcBef>
      <a:spcAft>
        <a:spcPct val="0"/>
      </a:spcAft>
      <a:defRPr sz="3200" kern="1200">
        <a:solidFill>
          <a:srgbClr val="993300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sz="3200" kern="1200">
        <a:solidFill>
          <a:srgbClr val="993300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sz="3200" kern="1200">
        <a:solidFill>
          <a:srgbClr val="993300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sz="3200" kern="1200">
        <a:solidFill>
          <a:srgbClr val="993300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sz="3200" kern="1200">
        <a:solidFill>
          <a:srgbClr val="993300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rgbClr val="993300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rgbClr val="993300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rgbClr val="993300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rgbClr val="993300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99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-Arbeitsblat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de-AT"/>
  <c:chart>
    <c:title>
      <c:tx>
        <c:rich>
          <a:bodyPr/>
          <a:lstStyle/>
          <a:p>
            <a:pPr>
              <a:defRPr/>
            </a:pPr>
            <a:r>
              <a:rPr lang="en-US" dirty="0" err="1" smtClean="0"/>
              <a:t>Teilnahme</a:t>
            </a:r>
            <a:endParaRPr lang="en-US" dirty="0"/>
          </a:p>
        </c:rich>
      </c:tx>
      <c:layout/>
    </c:title>
    <c:plotArea>
      <c:layout>
        <c:manualLayout>
          <c:layoutTarget val="inner"/>
          <c:xMode val="edge"/>
          <c:yMode val="edge"/>
          <c:x val="0.26462860892388473"/>
          <c:y val="0.1401094980314963"/>
          <c:w val="0.71245472440944879"/>
          <c:h val="0.82551550196850398"/>
        </c:manualLayout>
      </c:layout>
      <c:barChart>
        <c:barDir val="bar"/>
        <c:grouping val="clustered"/>
        <c:ser>
          <c:idx val="0"/>
          <c:order val="0"/>
          <c:tx>
            <c:strRef>
              <c:f>Tabelle1!$B$1</c:f>
              <c:strCache>
                <c:ptCount val="1"/>
                <c:pt idx="0">
                  <c:v>Punkte</c:v>
                </c:pt>
              </c:strCache>
            </c:strRef>
          </c:tx>
          <c:spPr>
            <a:solidFill>
              <a:srgbClr val="993300"/>
            </a:solidFill>
          </c:spPr>
          <c:cat>
            <c:strRef>
              <c:f>Tabelle1!$A$2:$A$11</c:f>
              <c:strCache>
                <c:ptCount val="10"/>
                <c:pt idx="0">
                  <c:v>George</c:v>
                </c:pt>
                <c:pt idx="1">
                  <c:v>Julia</c:v>
                </c:pt>
                <c:pt idx="2">
                  <c:v>Ronald</c:v>
                </c:pt>
                <c:pt idx="3">
                  <c:v>Lisa</c:v>
                </c:pt>
                <c:pt idx="4">
                  <c:v>Susan</c:v>
                </c:pt>
                <c:pt idx="5">
                  <c:v>Teresa</c:v>
                </c:pt>
                <c:pt idx="6">
                  <c:v>Guido</c:v>
                </c:pt>
                <c:pt idx="7">
                  <c:v>Marion</c:v>
                </c:pt>
                <c:pt idx="8">
                  <c:v>Tom</c:v>
                </c:pt>
                <c:pt idx="9">
                  <c:v>Sophie</c:v>
                </c:pt>
              </c:strCache>
            </c:strRef>
          </c:cat>
          <c:val>
            <c:numRef>
              <c:f>Tabelle1!$B$2:$B$11</c:f>
              <c:numCache>
                <c:formatCode>General</c:formatCode>
                <c:ptCount val="10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</c:numCache>
            </c:numRef>
          </c:val>
        </c:ser>
        <c:axId val="117728000"/>
        <c:axId val="117729920"/>
      </c:barChart>
      <c:catAx>
        <c:axId val="117728000"/>
        <c:scaling>
          <c:orientation val="minMax"/>
        </c:scaling>
        <c:axPos val="l"/>
        <c:tickLblPos val="nextTo"/>
        <c:crossAx val="117729920"/>
        <c:crosses val="autoZero"/>
        <c:auto val="1"/>
        <c:lblAlgn val="ctr"/>
        <c:lblOffset val="100"/>
      </c:catAx>
      <c:valAx>
        <c:axId val="117729920"/>
        <c:scaling>
          <c:orientation val="minMax"/>
          <c:max val="1"/>
        </c:scaling>
        <c:axPos val="b"/>
        <c:majorGridlines/>
        <c:numFmt formatCode="General" sourceLinked="1"/>
        <c:majorTickMark val="none"/>
        <c:tickLblPos val="none"/>
        <c:crossAx val="117728000"/>
        <c:crosses val="autoZero"/>
        <c:crossBetween val="between"/>
        <c:majorUnit val="1"/>
        <c:minorUnit val="1"/>
      </c:valAx>
    </c:plotArea>
    <c:plotVisOnly val="1"/>
    <c:dispBlanksAs val="gap"/>
  </c:chart>
  <c:txPr>
    <a:bodyPr/>
    <a:lstStyle/>
    <a:p>
      <a:pPr>
        <a:defRPr sz="1800"/>
      </a:pPr>
      <a:endParaRPr lang="de-DE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7CEED0-F5C1-41AA-95B9-9C0FAFB10564}" type="datetimeFigureOut">
              <a:rPr lang="de-AT" smtClean="0"/>
              <a:pPr/>
              <a:t>23.10.2013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10131B-E94E-4949-BD20-8C2676BE890E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="" xmlns:p14="http://schemas.microsoft.com/office/powerpoint/2010/main" val="841720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noFill/>
        </p:spPr>
        <p:txBody>
          <a:bodyPr/>
          <a:lstStyle>
            <a:lvl1pPr>
              <a:defRPr smtClean="0"/>
            </a:lvl1pPr>
          </a:lstStyle>
          <a:p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mtClean="0"/>
            </a:lvl1pPr>
          </a:lstStyle>
          <a:p>
            <a:r>
              <a:rPr lang="de-DE" smtClean="0"/>
              <a:t>Formatvorlage des Untertitelmasters durch Klicken bearbeiten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400"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 anchor="b"/>
          <a:lstStyle>
            <a:lvl1pPr algn="ctr">
              <a:defRPr sz="1400"/>
            </a:lvl1pPr>
          </a:lstStyle>
          <a:p>
            <a:pPr>
              <a:defRPr/>
            </a:pPr>
            <a:r>
              <a:rPr lang="de-AT" smtClean="0"/>
              <a:t>Länder-Quiz</a:t>
            </a:r>
            <a:endParaRPr lang="de-A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 algn="r">
              <a:defRPr sz="1400"/>
            </a:lvl1pPr>
          </a:lstStyle>
          <a:p>
            <a:pPr>
              <a:defRPr/>
            </a:pPr>
            <a:fld id="{FF87CC23-65DD-4C95-9B3D-AB408D02AB6A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pic>
        <p:nvPicPr>
          <p:cNvPr id="7" name="Picture 7" descr="Fragezeichen_senkrecht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4025900" y="-4025900"/>
            <a:ext cx="10922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smtClean="0"/>
              <a:t>Länder-Quiz</a:t>
            </a:r>
            <a:endParaRPr lang="de-A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C8A720-41CD-4644-BFFD-9E3A2367820F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7" name="Rectangle 3"/>
          <p:cNvSpPr>
            <a:spLocks noGrp="1" noChangeArrowheads="1"/>
          </p:cNvSpPr>
          <p:nvPr>
            <p:ph idx="13"/>
          </p:nvPr>
        </p:nvSpPr>
        <p:spPr bwMode="auto">
          <a:xfrm>
            <a:off x="1394023" y="2132856"/>
            <a:ext cx="7210425" cy="392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Textmasterformate durch Klicken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smtClean="0"/>
              <a:t>Länder-Quiz</a:t>
            </a:r>
            <a:endParaRPr lang="de-A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72E6BF-753E-49B2-A6B5-3DEC05ABC7FC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15616" y="2130425"/>
            <a:ext cx="6912768" cy="1470025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15616" y="3886200"/>
            <a:ext cx="691276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6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5E153-F42E-4562-8D1C-4CDE2F06CB6B}" type="datetimeFigureOut">
              <a:rPr lang="de-AT" smtClean="0">
                <a:solidFill>
                  <a:srgbClr val="000000"/>
                </a:solidFill>
              </a:rPr>
              <a:pPr/>
              <a:t>23.10.2013</a:t>
            </a:fld>
            <a:endParaRPr lang="de-AT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FD46-0B65-42DA-BA17-82C6CEBB9C75}" type="slidenum">
              <a:rPr lang="de-AT" smtClean="0">
                <a:solidFill>
                  <a:srgbClr val="000000"/>
                </a:solidFill>
              </a:rPr>
              <a:pPr/>
              <a:t>‹Nr.›</a:t>
            </a:fld>
            <a:endParaRPr lang="de-AT">
              <a:solidFill>
                <a:srgbClr val="000000"/>
              </a:solidFill>
            </a:endParaRPr>
          </a:p>
        </p:txBody>
      </p:sp>
      <p:pic>
        <p:nvPicPr>
          <p:cNvPr id="7" name="Picture 7" descr="Fragezeichen_senkrecht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028384" y="-20638"/>
            <a:ext cx="1092200" cy="689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056189326"/>
      </p:ext>
    </p:extLst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smtClean="0">
                <a:solidFill>
                  <a:srgbClr val="000000"/>
                </a:solidFill>
              </a:rPr>
              <a:t>Länder-Quiz</a:t>
            </a:r>
            <a:endParaRPr lang="de-AT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72E6BF-753E-49B2-A6B5-3DEC05ABC7FC}" type="slidenum">
              <a:rPr lang="de-AT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A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4536639"/>
      </p:ext>
    </p:extLst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C8A720-41CD-4644-BFFD-9E3A2367820F}" type="slidenum">
              <a:rPr lang="de-AT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A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569740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wmf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wmf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58888" y="630238"/>
            <a:ext cx="74279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76375" y="2205038"/>
            <a:ext cx="7210425" cy="392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dirty="0" smtClean="0"/>
              <a:t>Textmasterformate durch Klicken bearbeiten</a:t>
            </a:r>
          </a:p>
          <a:p>
            <a:pPr lvl="1"/>
            <a:r>
              <a:rPr lang="de-AT" dirty="0" smtClean="0"/>
              <a:t>Zweite Ebene</a:t>
            </a:r>
          </a:p>
          <a:p>
            <a:pPr lvl="2"/>
            <a:r>
              <a:rPr lang="de-AT" dirty="0" smtClean="0"/>
              <a:t>Dritte Ebene</a:t>
            </a:r>
          </a:p>
          <a:p>
            <a:pPr lvl="3"/>
            <a:r>
              <a:rPr lang="de-AT" dirty="0" smtClean="0"/>
              <a:t>Vierte Ebene</a:t>
            </a:r>
          </a:p>
          <a:p>
            <a:pPr lvl="4"/>
            <a:r>
              <a:rPr lang="de-AT" dirty="0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de-AT" smtClean="0"/>
              <a:t>Länder-Quiz</a:t>
            </a:r>
            <a:endParaRPr lang="de-A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6359AEE9-A598-45D7-A4A6-7E21A3BB1F7C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pic>
        <p:nvPicPr>
          <p:cNvPr id="1031" name="Picture 7" descr="Fragezeichen_senkrecht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25" y="-20638"/>
            <a:ext cx="1092200" cy="689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2" presetClass="entr" presetSubtype="4" fill="hold" nodeType="after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4" fill="hold" nodeType="after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" presetClass="entr" presetSubtype="4" fill="hold" nodeType="after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" presetClass="entr" presetSubtype="4" fill="hold" nodeType="after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" presetClass="entr" presetSubtype="4" fill="hold" nodeType="after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9933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9933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9933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9933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9933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9933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9933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9933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993300"/>
          </a:solidFill>
          <a:latin typeface="Arial" charset="0"/>
        </a:defRPr>
      </a:lvl9pPr>
    </p:titleStyle>
    <p:bodyStyle>
      <a:lvl1pPr marL="685800" indent="-685800" algn="l" rtl="0" eaLnBrk="0" fontAlgn="base" hangingPunct="0">
        <a:spcBef>
          <a:spcPct val="0"/>
        </a:spcBef>
        <a:spcAft>
          <a:spcPct val="20000"/>
        </a:spcAft>
        <a:buAutoNum type="arabicPeriod"/>
        <a:defRPr sz="3600">
          <a:solidFill>
            <a:srgbClr val="993300"/>
          </a:solidFill>
          <a:latin typeface="+mn-lt"/>
          <a:ea typeface="+mn-ea"/>
          <a:cs typeface="+mn-cs"/>
        </a:defRPr>
      </a:lvl1pPr>
      <a:lvl2pPr marL="1143000" indent="-685800" algn="l" rtl="0" eaLnBrk="0" fontAlgn="base" hangingPunct="0">
        <a:spcBef>
          <a:spcPct val="0"/>
        </a:spcBef>
        <a:spcAft>
          <a:spcPct val="20000"/>
        </a:spcAft>
        <a:buAutoNum type="arabicPeriod"/>
        <a:defRPr sz="3600">
          <a:solidFill>
            <a:srgbClr val="993300"/>
          </a:solidFill>
          <a:latin typeface="+mn-lt"/>
        </a:defRPr>
      </a:lvl2pPr>
      <a:lvl3pPr marL="1600200" indent="-685800" algn="l" rtl="0" eaLnBrk="0" fontAlgn="base" hangingPunct="0">
        <a:spcBef>
          <a:spcPct val="0"/>
        </a:spcBef>
        <a:spcAft>
          <a:spcPct val="20000"/>
        </a:spcAft>
        <a:buAutoNum type="arabicPeriod"/>
        <a:defRPr sz="3600">
          <a:solidFill>
            <a:srgbClr val="993300"/>
          </a:solidFill>
          <a:latin typeface="+mn-lt"/>
        </a:defRPr>
      </a:lvl3pPr>
      <a:lvl4pPr marL="2057400" indent="-685800" algn="l" rtl="0" eaLnBrk="0" fontAlgn="base" hangingPunct="0">
        <a:spcBef>
          <a:spcPct val="0"/>
        </a:spcBef>
        <a:spcAft>
          <a:spcPct val="20000"/>
        </a:spcAft>
        <a:buAutoNum type="arabicPeriod"/>
        <a:defRPr sz="3600">
          <a:solidFill>
            <a:srgbClr val="993300"/>
          </a:solidFill>
          <a:latin typeface="+mn-lt"/>
        </a:defRPr>
      </a:lvl4pPr>
      <a:lvl5pPr marL="2514600" indent="-685800" algn="l" rtl="0" eaLnBrk="0" fontAlgn="base" hangingPunct="0">
        <a:spcBef>
          <a:spcPct val="0"/>
        </a:spcBef>
        <a:spcAft>
          <a:spcPct val="20000"/>
        </a:spcAft>
        <a:buAutoNum type="arabicPeriod"/>
        <a:defRPr sz="3600">
          <a:solidFill>
            <a:srgbClr val="993300"/>
          </a:solidFill>
          <a:latin typeface="+mn-lt"/>
        </a:defRPr>
      </a:lvl5pPr>
      <a:lvl6pPr marL="2971800" indent="-685800" algn="l" rtl="0" fontAlgn="base">
        <a:spcBef>
          <a:spcPct val="0"/>
        </a:spcBef>
        <a:spcAft>
          <a:spcPct val="20000"/>
        </a:spcAft>
        <a:buAutoNum type="arabicPeriod"/>
        <a:defRPr sz="3600">
          <a:solidFill>
            <a:srgbClr val="993300"/>
          </a:solidFill>
          <a:latin typeface="+mn-lt"/>
        </a:defRPr>
      </a:lvl6pPr>
      <a:lvl7pPr marL="3429000" indent="-685800" algn="l" rtl="0" fontAlgn="base">
        <a:spcBef>
          <a:spcPct val="0"/>
        </a:spcBef>
        <a:spcAft>
          <a:spcPct val="20000"/>
        </a:spcAft>
        <a:buAutoNum type="arabicPeriod"/>
        <a:defRPr sz="3600">
          <a:solidFill>
            <a:srgbClr val="993300"/>
          </a:solidFill>
          <a:latin typeface="+mn-lt"/>
        </a:defRPr>
      </a:lvl7pPr>
      <a:lvl8pPr marL="3886200" indent="-685800" algn="l" rtl="0" fontAlgn="base">
        <a:spcBef>
          <a:spcPct val="0"/>
        </a:spcBef>
        <a:spcAft>
          <a:spcPct val="20000"/>
        </a:spcAft>
        <a:buAutoNum type="arabicPeriod"/>
        <a:defRPr sz="3600">
          <a:solidFill>
            <a:srgbClr val="993300"/>
          </a:solidFill>
          <a:latin typeface="+mn-lt"/>
        </a:defRPr>
      </a:lvl8pPr>
      <a:lvl9pPr marL="4343400" indent="-685800" algn="l" rtl="0" fontAlgn="base">
        <a:spcBef>
          <a:spcPct val="0"/>
        </a:spcBef>
        <a:spcAft>
          <a:spcPct val="20000"/>
        </a:spcAft>
        <a:buAutoNum type="arabicPeriod"/>
        <a:defRPr sz="3600">
          <a:solidFill>
            <a:srgbClr val="993300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58888" y="630238"/>
            <a:ext cx="74279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76375" y="2205038"/>
            <a:ext cx="7210425" cy="392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Textmasterformate durch Klicken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AT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AT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6359AEE9-A598-45D7-A4A6-7E21A3BB1F7C}" type="slidenum">
              <a:rPr lang="de-AT">
                <a:solidFill>
                  <a:srgbClr val="000000"/>
                </a:solidFill>
                <a:latin typeface="Arial"/>
              </a:rPr>
              <a:pPr>
                <a:defRPr/>
              </a:pPr>
              <a:t>‹Nr.›</a:t>
            </a:fld>
            <a:endParaRPr lang="de-AT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31" name="Picture 7" descr="Fragezeichen_senkrecht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4925" y="-20638"/>
            <a:ext cx="1092200" cy="689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160386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</p:sldLayoutIdLst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7030A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9933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9933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9933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9933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9933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9933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9933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993300"/>
          </a:solidFill>
          <a:latin typeface="Arial" charset="0"/>
        </a:defRPr>
      </a:lvl9pPr>
    </p:titleStyle>
    <p:bodyStyle>
      <a:lvl1pPr marL="685800" indent="-685800" algn="l" rtl="0" eaLnBrk="0" fontAlgn="base" hangingPunct="0">
        <a:spcBef>
          <a:spcPct val="0"/>
        </a:spcBef>
        <a:spcAft>
          <a:spcPct val="20000"/>
        </a:spcAft>
        <a:buAutoNum type="arabicPeriod"/>
        <a:defRPr sz="3600">
          <a:solidFill>
            <a:srgbClr val="7030A0"/>
          </a:solidFill>
          <a:latin typeface="+mn-lt"/>
          <a:ea typeface="+mn-ea"/>
          <a:cs typeface="+mn-cs"/>
        </a:defRPr>
      </a:lvl1pPr>
      <a:lvl2pPr marL="1143000" indent="-685800" algn="l" rtl="0" eaLnBrk="0" fontAlgn="base" hangingPunct="0">
        <a:spcBef>
          <a:spcPct val="0"/>
        </a:spcBef>
        <a:spcAft>
          <a:spcPct val="20000"/>
        </a:spcAft>
        <a:buAutoNum type="arabicPeriod"/>
        <a:defRPr sz="3600">
          <a:solidFill>
            <a:srgbClr val="7030A0"/>
          </a:solidFill>
          <a:latin typeface="+mn-lt"/>
        </a:defRPr>
      </a:lvl2pPr>
      <a:lvl3pPr marL="1600200" indent="-685800" algn="l" rtl="0" eaLnBrk="0" fontAlgn="base" hangingPunct="0">
        <a:spcBef>
          <a:spcPct val="0"/>
        </a:spcBef>
        <a:spcAft>
          <a:spcPct val="20000"/>
        </a:spcAft>
        <a:buAutoNum type="arabicPeriod"/>
        <a:defRPr sz="3600">
          <a:solidFill>
            <a:srgbClr val="7030A0"/>
          </a:solidFill>
          <a:latin typeface="+mn-lt"/>
        </a:defRPr>
      </a:lvl3pPr>
      <a:lvl4pPr marL="2057400" indent="-685800" algn="l" rtl="0" eaLnBrk="0" fontAlgn="base" hangingPunct="0">
        <a:spcBef>
          <a:spcPct val="0"/>
        </a:spcBef>
        <a:spcAft>
          <a:spcPct val="20000"/>
        </a:spcAft>
        <a:buAutoNum type="arabicPeriod"/>
        <a:defRPr sz="3600">
          <a:solidFill>
            <a:srgbClr val="7030A0"/>
          </a:solidFill>
          <a:latin typeface="+mn-lt"/>
        </a:defRPr>
      </a:lvl4pPr>
      <a:lvl5pPr marL="2514600" indent="-685800" algn="l" rtl="0" eaLnBrk="0" fontAlgn="base" hangingPunct="0">
        <a:spcBef>
          <a:spcPct val="0"/>
        </a:spcBef>
        <a:spcAft>
          <a:spcPct val="20000"/>
        </a:spcAft>
        <a:buAutoNum type="arabicPeriod"/>
        <a:defRPr sz="3600">
          <a:solidFill>
            <a:srgbClr val="7030A0"/>
          </a:solidFill>
          <a:latin typeface="+mn-lt"/>
        </a:defRPr>
      </a:lvl5pPr>
      <a:lvl6pPr marL="2971800" indent="-685800" algn="l" rtl="0" fontAlgn="base">
        <a:spcBef>
          <a:spcPct val="0"/>
        </a:spcBef>
        <a:spcAft>
          <a:spcPct val="20000"/>
        </a:spcAft>
        <a:buAutoNum type="arabicPeriod"/>
        <a:defRPr sz="3600">
          <a:solidFill>
            <a:srgbClr val="993300"/>
          </a:solidFill>
          <a:latin typeface="+mn-lt"/>
        </a:defRPr>
      </a:lvl6pPr>
      <a:lvl7pPr marL="3429000" indent="-685800" algn="l" rtl="0" fontAlgn="base">
        <a:spcBef>
          <a:spcPct val="0"/>
        </a:spcBef>
        <a:spcAft>
          <a:spcPct val="20000"/>
        </a:spcAft>
        <a:buAutoNum type="arabicPeriod"/>
        <a:defRPr sz="3600">
          <a:solidFill>
            <a:srgbClr val="993300"/>
          </a:solidFill>
          <a:latin typeface="+mn-lt"/>
        </a:defRPr>
      </a:lvl7pPr>
      <a:lvl8pPr marL="3886200" indent="-685800" algn="l" rtl="0" fontAlgn="base">
        <a:spcBef>
          <a:spcPct val="0"/>
        </a:spcBef>
        <a:spcAft>
          <a:spcPct val="20000"/>
        </a:spcAft>
        <a:buAutoNum type="arabicPeriod"/>
        <a:defRPr sz="3600">
          <a:solidFill>
            <a:srgbClr val="993300"/>
          </a:solidFill>
          <a:latin typeface="+mn-lt"/>
        </a:defRPr>
      </a:lvl8pPr>
      <a:lvl9pPr marL="4343400" indent="-685800" algn="l" rtl="0" fontAlgn="base">
        <a:spcBef>
          <a:spcPct val="0"/>
        </a:spcBef>
        <a:spcAft>
          <a:spcPct val="20000"/>
        </a:spcAft>
        <a:buAutoNum type="arabicPeriod"/>
        <a:defRPr sz="3600">
          <a:solidFill>
            <a:srgbClr val="993300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1.wav"/><Relationship Id="rId5" Type="http://schemas.openxmlformats.org/officeDocument/2006/relationships/image" Target="../media/image4.png"/><Relationship Id="rId4" Type="http://schemas.microsoft.com/office/2007/relationships/media" Target="../media/media1.wav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de-DE" sz="8000" dirty="0"/>
              <a:t>QUIZ-Abend</a:t>
            </a:r>
            <a:endParaRPr lang="de-AT" sz="8000" dirty="0"/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spcAft>
                <a:spcPct val="30000"/>
              </a:spcAft>
            </a:pPr>
            <a:r>
              <a:rPr lang="de-DE" sz="4400" dirty="0"/>
              <a:t>Heutiges Thema:</a:t>
            </a:r>
            <a:br>
              <a:rPr lang="de-DE" sz="4400" dirty="0"/>
            </a:br>
            <a:r>
              <a:rPr lang="de-DE" sz="4400" dirty="0" smtClean="0"/>
              <a:t>FREMDE </a:t>
            </a:r>
            <a:r>
              <a:rPr lang="de-DE" sz="4400" dirty="0"/>
              <a:t>LÄNDER</a:t>
            </a:r>
            <a:endParaRPr lang="de-AT" sz="4400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Länder-Quiz</a:t>
            </a:r>
            <a:endParaRPr lang="de-AT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Zu welcher Stadt gehört der </a:t>
            </a:r>
            <a:br>
              <a:rPr lang="de-DE" smtClean="0"/>
            </a:br>
            <a:r>
              <a:rPr lang="de-DE" smtClean="0"/>
              <a:t>U-Bahn-Plan?</a:t>
            </a:r>
            <a:endParaRPr lang="de-AT" smtClean="0"/>
          </a:p>
        </p:txBody>
      </p:sp>
      <p:pic>
        <p:nvPicPr>
          <p:cNvPr id="12291" name="Picture 4" descr="U-Bahn-Pl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213" y="2092325"/>
            <a:ext cx="5539253" cy="3784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Länder-Quiz</a:t>
            </a:r>
            <a:endParaRPr lang="de-AT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Zu welchem Land gehört die Nationalspeise?</a:t>
            </a:r>
            <a:endParaRPr lang="de-AT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76375" y="2205038"/>
            <a:ext cx="7210425" cy="3921125"/>
          </a:xfrm>
        </p:spPr>
        <p:txBody>
          <a:bodyPr/>
          <a:lstStyle/>
          <a:p>
            <a:pPr eaLnBrk="1" hangingPunct="1"/>
            <a:r>
              <a:rPr lang="de-AT" dirty="0" err="1" smtClean="0"/>
              <a:t>Kabuli</a:t>
            </a:r>
            <a:r>
              <a:rPr lang="de-AT" dirty="0" smtClean="0"/>
              <a:t> Palau</a:t>
            </a:r>
          </a:p>
          <a:p>
            <a:pPr eaLnBrk="1" hangingPunct="1"/>
            <a:r>
              <a:rPr lang="de-AT" dirty="0" err="1" smtClean="0"/>
              <a:t>Får</a:t>
            </a:r>
            <a:r>
              <a:rPr lang="de-AT" dirty="0" smtClean="0"/>
              <a:t> i </a:t>
            </a:r>
            <a:r>
              <a:rPr lang="de-AT" dirty="0" err="1" smtClean="0"/>
              <a:t>kål</a:t>
            </a:r>
            <a:endParaRPr lang="de-AT" dirty="0" smtClean="0"/>
          </a:p>
          <a:p>
            <a:pPr eaLnBrk="1" hangingPunct="1"/>
            <a:r>
              <a:rPr lang="de-AT" dirty="0" err="1" smtClean="0"/>
              <a:t>Nasi</a:t>
            </a:r>
            <a:r>
              <a:rPr lang="de-AT" dirty="0" smtClean="0"/>
              <a:t> </a:t>
            </a:r>
            <a:r>
              <a:rPr lang="de-AT" dirty="0" err="1" smtClean="0"/>
              <a:t>Goreng</a:t>
            </a:r>
            <a:r>
              <a:rPr lang="de-AT" dirty="0" smtClean="0"/>
              <a:t> </a:t>
            </a:r>
          </a:p>
          <a:p>
            <a:pPr eaLnBrk="1" hangingPunct="1"/>
            <a:r>
              <a:rPr lang="de-AT" dirty="0" err="1" smtClean="0"/>
              <a:t>Haggis</a:t>
            </a:r>
            <a:endParaRPr lang="de-AT" dirty="0" smtClean="0"/>
          </a:p>
          <a:p>
            <a:pPr eaLnBrk="1" hangingPunct="1"/>
            <a:r>
              <a:rPr lang="de-AT" dirty="0" err="1" smtClean="0"/>
              <a:t>Svicková</a:t>
            </a:r>
            <a:endParaRPr lang="de-AT" dirty="0" smtClean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Länder-Quiz</a:t>
            </a:r>
            <a:endParaRPr lang="de-AT"/>
          </a:p>
        </p:txBody>
      </p:sp>
      <p:sp>
        <p:nvSpPr>
          <p:cNvPr id="3" name="Ovale Legende 2" descr="Fragezeichen"/>
          <p:cNvSpPr/>
          <p:nvPr/>
        </p:nvSpPr>
        <p:spPr>
          <a:xfrm>
            <a:off x="6732240" y="2276872"/>
            <a:ext cx="1512168" cy="1728192"/>
          </a:xfrm>
          <a:prstGeom prst="wedgeEllipseCallout">
            <a:avLst>
              <a:gd name="adj1" fmla="val -124765"/>
              <a:gd name="adj2" fmla="val 51476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5400" b="1" dirty="0" smtClean="0"/>
              <a:t>?</a:t>
            </a:r>
            <a:endParaRPr lang="de-AT" b="1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Für welches Land ist das Getränk typisch?</a:t>
            </a:r>
            <a:endParaRPr lang="de-AT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76375" y="2205038"/>
            <a:ext cx="4175745" cy="39211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de-AT" dirty="0" smtClean="0"/>
              <a:t>XXXX</a:t>
            </a:r>
          </a:p>
          <a:p>
            <a:pPr eaLnBrk="1" hangingPunct="1">
              <a:lnSpc>
                <a:spcPct val="90000"/>
              </a:lnSpc>
            </a:pPr>
            <a:r>
              <a:rPr lang="de-AT" dirty="0" err="1" smtClean="0"/>
              <a:t>Cedratine</a:t>
            </a:r>
            <a:endParaRPr lang="de-AT" dirty="0" smtClean="0"/>
          </a:p>
          <a:p>
            <a:pPr eaLnBrk="1" hangingPunct="1">
              <a:lnSpc>
                <a:spcPct val="90000"/>
              </a:lnSpc>
            </a:pPr>
            <a:r>
              <a:rPr lang="de-AT" dirty="0" smtClean="0"/>
              <a:t>Tuba</a:t>
            </a:r>
          </a:p>
          <a:p>
            <a:pPr eaLnBrk="1" hangingPunct="1">
              <a:lnSpc>
                <a:spcPct val="90000"/>
              </a:lnSpc>
            </a:pPr>
            <a:r>
              <a:rPr lang="de-AT" dirty="0" smtClean="0"/>
              <a:t>Pulque</a:t>
            </a:r>
          </a:p>
          <a:p>
            <a:pPr eaLnBrk="1" hangingPunct="1">
              <a:lnSpc>
                <a:spcPct val="90000"/>
              </a:lnSpc>
            </a:pPr>
            <a:r>
              <a:rPr lang="de-AT" dirty="0" err="1" smtClean="0"/>
              <a:t>Tuika</a:t>
            </a:r>
            <a:endParaRPr lang="de-AT" dirty="0" smtClean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Länder-Quiz</a:t>
            </a:r>
            <a:endParaRPr lang="de-AT"/>
          </a:p>
        </p:txBody>
      </p:sp>
      <p:pic>
        <p:nvPicPr>
          <p:cNvPr id="1026" name="Picture 2" descr="Gla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420888"/>
            <a:ext cx="1980794" cy="27363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de-DE" sz="8000"/>
              <a:t>Runde 3</a:t>
            </a:r>
            <a:endParaRPr lang="de-AT" sz="8000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Länder-Quiz</a:t>
            </a:r>
            <a:endParaRPr lang="de-AT"/>
          </a:p>
        </p:txBody>
      </p:sp>
      <p:pic>
        <p:nvPicPr>
          <p:cNvPr id="5" name="Grafik 4" descr="Trommel">
            <a:hlinkClick r:id="" action="ppaction://hlinkshowjump?jump=lastslideviewed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3554" y="3501008"/>
            <a:ext cx="1896892" cy="2538287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dirty="0" smtClean="0"/>
              <a:t>Zu welchem Staat gehört die Insel?</a:t>
            </a:r>
            <a:endParaRPr lang="de-AT" dirty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76375" y="2205038"/>
            <a:ext cx="4103737" cy="39211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de-AT" dirty="0" err="1" smtClean="0"/>
              <a:t>Reunion</a:t>
            </a:r>
            <a:endParaRPr lang="de-AT" dirty="0" smtClean="0"/>
          </a:p>
          <a:p>
            <a:pPr eaLnBrk="1" hangingPunct="1">
              <a:lnSpc>
                <a:spcPct val="90000"/>
              </a:lnSpc>
            </a:pPr>
            <a:r>
              <a:rPr lang="de-AT" dirty="0" err="1" smtClean="0"/>
              <a:t>Sulavesi</a:t>
            </a:r>
            <a:endParaRPr lang="de-AT" dirty="0" smtClean="0"/>
          </a:p>
          <a:p>
            <a:pPr eaLnBrk="1" hangingPunct="1">
              <a:lnSpc>
                <a:spcPct val="90000"/>
              </a:lnSpc>
            </a:pPr>
            <a:r>
              <a:rPr lang="de-AT" dirty="0" err="1" smtClean="0"/>
              <a:t>Ellesmere</a:t>
            </a:r>
            <a:r>
              <a:rPr lang="de-AT" dirty="0" smtClean="0"/>
              <a:t>-Insel</a:t>
            </a:r>
          </a:p>
          <a:p>
            <a:pPr eaLnBrk="1" hangingPunct="1">
              <a:lnSpc>
                <a:spcPct val="90000"/>
              </a:lnSpc>
            </a:pPr>
            <a:r>
              <a:rPr lang="de-AT" dirty="0" smtClean="0"/>
              <a:t>Spitzbergen</a:t>
            </a:r>
          </a:p>
          <a:p>
            <a:pPr eaLnBrk="1" hangingPunct="1">
              <a:lnSpc>
                <a:spcPct val="90000"/>
              </a:lnSpc>
            </a:pPr>
            <a:r>
              <a:rPr lang="de-AT" dirty="0" smtClean="0"/>
              <a:t>Fraser Island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Länder-Quiz</a:t>
            </a:r>
            <a:endParaRPr lang="de-AT"/>
          </a:p>
        </p:txBody>
      </p:sp>
      <p:pic>
        <p:nvPicPr>
          <p:cNvPr id="2050" name="Picture 2" descr="D:\__DIAGNOSE\__A6-Präsentation-Advanced\A6-Diagnose-Testordner\Entwicklungsdateien\Inseln.WM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/>
        </p:blipFill>
        <p:spPr bwMode="auto">
          <a:xfrm>
            <a:off x="6576640" y="1628800"/>
            <a:ext cx="1955800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Welle 11" descr="Staat"/>
          <p:cNvSpPr/>
          <p:nvPr/>
        </p:nvSpPr>
        <p:spPr>
          <a:xfrm>
            <a:off x="6084168" y="2780928"/>
            <a:ext cx="2880320" cy="1080120"/>
          </a:xfrm>
          <a:prstGeom prst="wave">
            <a:avLst/>
          </a:prstGeom>
          <a:solidFill>
            <a:srgbClr val="FFC000"/>
          </a:solidFill>
          <a:ln w="38100"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b="1" dirty="0" smtClean="0">
                <a:solidFill>
                  <a:srgbClr val="993300"/>
                </a:solidFill>
              </a:rPr>
              <a:t>Staat</a:t>
            </a:r>
            <a:endParaRPr lang="de-AT" b="1" dirty="0">
              <a:solidFill>
                <a:srgbClr val="993300"/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dirty="0" smtClean="0"/>
              <a:t>Wo befindet sich der Strand?</a:t>
            </a:r>
            <a:endParaRPr lang="de-AT" dirty="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76375" y="2205039"/>
            <a:ext cx="3815705" cy="2808138"/>
          </a:xfrm>
        </p:spPr>
        <p:txBody>
          <a:bodyPr/>
          <a:lstStyle/>
          <a:p>
            <a:pPr eaLnBrk="1" hangingPunct="1"/>
            <a:r>
              <a:rPr lang="de-AT" dirty="0" err="1" smtClean="0"/>
              <a:t>Ipanema</a:t>
            </a:r>
            <a:endParaRPr lang="de-AT" dirty="0" smtClean="0"/>
          </a:p>
          <a:p>
            <a:pPr eaLnBrk="1" hangingPunct="1"/>
            <a:r>
              <a:rPr lang="de-AT" dirty="0" err="1" smtClean="0"/>
              <a:t>Venice</a:t>
            </a:r>
            <a:r>
              <a:rPr lang="de-AT" dirty="0" smtClean="0"/>
              <a:t> Beach</a:t>
            </a:r>
          </a:p>
          <a:p>
            <a:pPr eaLnBrk="1" hangingPunct="1"/>
            <a:r>
              <a:rPr lang="de-AT" dirty="0" smtClean="0"/>
              <a:t>Cable Beach</a:t>
            </a:r>
          </a:p>
          <a:p>
            <a:pPr eaLnBrk="1" hangingPunct="1"/>
            <a:r>
              <a:rPr lang="de-AT" dirty="0" err="1" smtClean="0"/>
              <a:t>Varadero</a:t>
            </a:r>
            <a:endParaRPr lang="de-AT" dirty="0" smtClean="0"/>
          </a:p>
          <a:p>
            <a:pPr eaLnBrk="1" hangingPunct="1">
              <a:buFontTx/>
              <a:buNone/>
            </a:pPr>
            <a:endParaRPr lang="de-AT" dirty="0" smtClean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Länder-Quiz</a:t>
            </a:r>
            <a:endParaRPr lang="de-AT"/>
          </a:p>
        </p:txBody>
      </p:sp>
      <p:sp>
        <p:nvSpPr>
          <p:cNvPr id="9" name="Rechteck 8" descr="Kuba"/>
          <p:cNvSpPr/>
          <p:nvPr/>
        </p:nvSpPr>
        <p:spPr>
          <a:xfrm>
            <a:off x="7668344" y="2996952"/>
            <a:ext cx="1224136" cy="576064"/>
          </a:xfrm>
          <a:prstGeom prst="rect">
            <a:avLst/>
          </a:prstGeom>
          <a:ln w="38100">
            <a:solidFill>
              <a:schemeClr val="accent5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dirty="0" smtClean="0">
                <a:solidFill>
                  <a:schemeClr val="accent5">
                    <a:lumMod val="25000"/>
                  </a:schemeClr>
                </a:solidFill>
                <a:latin typeface="Cambria" panose="02040503050406030204" pitchFamily="18" charset="0"/>
              </a:rPr>
              <a:t>Kuba</a:t>
            </a:r>
            <a:endParaRPr lang="de-AT" dirty="0">
              <a:solidFill>
                <a:schemeClr val="accent5">
                  <a:lumMod val="2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10" name="Rechteck 9" descr="Broome"/>
          <p:cNvSpPr/>
          <p:nvPr/>
        </p:nvSpPr>
        <p:spPr>
          <a:xfrm>
            <a:off x="7092280" y="4005064"/>
            <a:ext cx="1619354" cy="584775"/>
          </a:xfrm>
          <a:prstGeom prst="rect">
            <a:avLst/>
          </a:prstGeom>
          <a:solidFill>
            <a:srgbClr val="FFC000"/>
          </a:solidFill>
          <a:ln w="63500">
            <a:solidFill>
              <a:srgbClr val="9933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dirty="0" err="1" smtClean="0">
                <a:solidFill>
                  <a:srgbClr val="993300"/>
                </a:solidFill>
                <a:latin typeface="Arial" charset="0"/>
              </a:rPr>
              <a:t>Broome</a:t>
            </a:r>
            <a:endParaRPr lang="de-AT" dirty="0">
              <a:solidFill>
                <a:srgbClr val="993300"/>
              </a:solidFill>
              <a:latin typeface="Arial" charset="0"/>
            </a:endParaRPr>
          </a:p>
        </p:txBody>
      </p:sp>
      <p:sp>
        <p:nvSpPr>
          <p:cNvPr id="11" name="Rechteck 10" descr="Los Angeles"/>
          <p:cNvSpPr/>
          <p:nvPr/>
        </p:nvSpPr>
        <p:spPr>
          <a:xfrm>
            <a:off x="5292080" y="5013176"/>
            <a:ext cx="2448272" cy="584775"/>
          </a:xfrm>
          <a:prstGeom prst="rect">
            <a:avLst/>
          </a:prstGeom>
          <a:solidFill>
            <a:srgbClr val="FFC000"/>
          </a:solidFill>
          <a:ln w="63500">
            <a:solidFill>
              <a:srgbClr val="9933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dirty="0" smtClean="0">
                <a:solidFill>
                  <a:srgbClr val="993300"/>
                </a:solidFill>
                <a:latin typeface="Arial" charset="0"/>
              </a:rPr>
              <a:t>Los Angeles</a:t>
            </a:r>
            <a:endParaRPr lang="de-AT" dirty="0">
              <a:solidFill>
                <a:srgbClr val="993300"/>
              </a:solidFill>
              <a:latin typeface="Arial" charset="0"/>
            </a:endParaRPr>
          </a:p>
        </p:txBody>
      </p:sp>
      <p:sp>
        <p:nvSpPr>
          <p:cNvPr id="12" name="Rechteck 11" descr="Rio de Janeiro"/>
          <p:cNvSpPr/>
          <p:nvPr/>
        </p:nvSpPr>
        <p:spPr>
          <a:xfrm>
            <a:off x="1907704" y="5517232"/>
            <a:ext cx="2808312" cy="584775"/>
          </a:xfrm>
          <a:prstGeom prst="rect">
            <a:avLst/>
          </a:prstGeom>
          <a:solidFill>
            <a:srgbClr val="FFC000"/>
          </a:solidFill>
          <a:ln w="63500">
            <a:solidFill>
              <a:srgbClr val="9933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dirty="0" smtClean="0">
                <a:solidFill>
                  <a:srgbClr val="993300"/>
                </a:solidFill>
                <a:latin typeface="Arial" charset="0"/>
              </a:rPr>
              <a:t>Rio de Janeiro</a:t>
            </a:r>
            <a:endParaRPr lang="de-AT" dirty="0">
              <a:solidFill>
                <a:srgbClr val="993300"/>
              </a:solidFill>
              <a:latin typeface="Arial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dirty="0" smtClean="0"/>
              <a:t>Welches Gebäude zeigt das Foto?</a:t>
            </a:r>
            <a:endParaRPr lang="de-AT" dirty="0" smtClean="0"/>
          </a:p>
        </p:txBody>
      </p:sp>
      <p:pic>
        <p:nvPicPr>
          <p:cNvPr id="3" name="Grafik 2" descr="Gebäude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340768"/>
            <a:ext cx="3177810" cy="3456384"/>
          </a:xfrm>
          <a:prstGeom prst="rect">
            <a:avLst/>
          </a:prstGeom>
        </p:spPr>
      </p:pic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Länder-Quiz</a:t>
            </a:r>
            <a:endParaRPr lang="de-AT"/>
          </a:p>
        </p:txBody>
      </p:sp>
      <p:sp>
        <p:nvSpPr>
          <p:cNvPr id="6" name="Rechteck 5" descr="Foto 1"/>
          <p:cNvSpPr/>
          <p:nvPr/>
        </p:nvSpPr>
        <p:spPr>
          <a:xfrm>
            <a:off x="1775144" y="2636912"/>
            <a:ext cx="1345240" cy="584775"/>
          </a:xfrm>
          <a:prstGeom prst="rect">
            <a:avLst/>
          </a:prstGeom>
          <a:solidFill>
            <a:srgbClr val="FFC000"/>
          </a:solidFill>
          <a:ln w="63500">
            <a:solidFill>
              <a:srgbClr val="9933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dirty="0" smtClean="0">
                <a:solidFill>
                  <a:srgbClr val="993300"/>
                </a:solidFill>
                <a:latin typeface="Arial" charset="0"/>
              </a:rPr>
              <a:t>Foto 1</a:t>
            </a:r>
            <a:endParaRPr lang="de-AT" dirty="0">
              <a:solidFill>
                <a:srgbClr val="993300"/>
              </a:solidFill>
              <a:latin typeface="Arial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dirty="0" smtClean="0"/>
              <a:t>Welchen Turm zeigt das Foto?</a:t>
            </a:r>
            <a:endParaRPr lang="de-AT" dirty="0" smtClean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Länder-Quiz</a:t>
            </a:r>
            <a:endParaRPr lang="de-AT"/>
          </a:p>
        </p:txBody>
      </p:sp>
      <p:pic>
        <p:nvPicPr>
          <p:cNvPr id="2050" name="Picture 2" descr="Tur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773138"/>
            <a:ext cx="2047875" cy="42481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 descr="Foto 2"/>
          <p:cNvSpPr/>
          <p:nvPr/>
        </p:nvSpPr>
        <p:spPr>
          <a:xfrm>
            <a:off x="1426560" y="2204864"/>
            <a:ext cx="1345240" cy="584775"/>
          </a:xfrm>
          <a:prstGeom prst="rect">
            <a:avLst/>
          </a:prstGeom>
          <a:solidFill>
            <a:srgbClr val="FFC000"/>
          </a:solidFill>
          <a:ln w="63500">
            <a:solidFill>
              <a:srgbClr val="9933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dirty="0" smtClean="0">
                <a:solidFill>
                  <a:srgbClr val="993300"/>
                </a:solidFill>
                <a:latin typeface="Arial" charset="0"/>
              </a:rPr>
              <a:t>Foto </a:t>
            </a:r>
            <a:r>
              <a:rPr lang="de-DE" dirty="0" smtClean="0">
                <a:solidFill>
                  <a:srgbClr val="993300"/>
                </a:solidFill>
                <a:latin typeface="Arial" charset="0"/>
              </a:rPr>
              <a:t>2</a:t>
            </a:r>
            <a:endParaRPr lang="de-AT" dirty="0">
              <a:solidFill>
                <a:srgbClr val="993300"/>
              </a:solidFill>
              <a:latin typeface="Arial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Punkte nach 3 Runden</a:t>
            </a:r>
            <a:endParaRPr lang="de-AT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Länder-Quiz</a:t>
            </a:r>
            <a:endParaRPr lang="de-AT"/>
          </a:p>
        </p:txBody>
      </p:sp>
    </p:spTree>
    <p:extLst>
      <p:ext uri="{BB962C8B-B14F-4D97-AF65-F5344CB8AC3E}">
        <p14:creationId xmlns="" xmlns:p14="http://schemas.microsoft.com/office/powerpoint/2010/main" val="208888892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ctrTitle"/>
          </p:nvPr>
        </p:nvSpPr>
        <p:spPr>
          <a:noFill/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/>
          <a:lstStyle/>
          <a:p>
            <a:pPr algn="ctr" eaLnBrk="1" hangingPunct="1"/>
            <a:r>
              <a:rPr lang="de-DE" sz="8000" dirty="0"/>
              <a:t>Finale</a:t>
            </a:r>
            <a:endParaRPr lang="de-AT" sz="8000" dirty="0"/>
          </a:p>
        </p:txBody>
      </p:sp>
      <p:sp>
        <p:nvSpPr>
          <p:cNvPr id="2253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spcAft>
                <a:spcPct val="30000"/>
              </a:spcAft>
            </a:pPr>
            <a:r>
              <a:rPr lang="de-DE" sz="4400" dirty="0" smtClean="0"/>
              <a:t>Beginn: 21 Uhr</a:t>
            </a:r>
            <a:endParaRPr lang="de-AT" sz="4400" dirty="0"/>
          </a:p>
        </p:txBody>
      </p:sp>
    </p:spTree>
    <p:extLst>
      <p:ext uri="{BB962C8B-B14F-4D97-AF65-F5344CB8AC3E}">
        <p14:creationId xmlns="" xmlns:p14="http://schemas.microsoft.com/office/powerpoint/2010/main" val="130222579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dirty="0" smtClean="0"/>
              <a:t>Teilnehmer/innen</a:t>
            </a:r>
            <a:endParaRPr lang="de-AT" dirty="0" smtClean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Länder-Quiz</a:t>
            </a:r>
            <a:endParaRPr lang="de-AT"/>
          </a:p>
        </p:txBody>
      </p:sp>
      <p:graphicFrame>
        <p:nvGraphicFramePr>
          <p:cNvPr id="3" name="Diagramm 2" descr="Teilnahme"/>
          <p:cNvGraphicFramePr/>
          <p:nvPr>
            <p:extLst>
              <p:ext uri="{D42A27DB-BD31-4B8C-83A1-F6EECF244321}">
                <p14:modId xmlns="" xmlns:p14="http://schemas.microsoft.com/office/powerpoint/2010/main" val="3132114565"/>
              </p:ext>
            </p:extLst>
          </p:nvPr>
        </p:nvGraphicFramePr>
        <p:xfrm>
          <a:off x="1524000" y="1772816"/>
          <a:ext cx="6096000" cy="3688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308087755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91680" y="630238"/>
            <a:ext cx="6995120" cy="1143000"/>
          </a:xfrm>
        </p:spPr>
        <p:txBody>
          <a:bodyPr/>
          <a:lstStyle/>
          <a:p>
            <a:r>
              <a:rPr lang="de-AT" dirty="0" smtClean="0"/>
              <a:t>Ablauf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1763688" y="2204864"/>
            <a:ext cx="2231529" cy="2016050"/>
          </a:xfrm>
        </p:spPr>
        <p:txBody>
          <a:bodyPr/>
          <a:lstStyle/>
          <a:p>
            <a:pPr marL="0" indent="0">
              <a:buNone/>
            </a:pPr>
            <a:r>
              <a:rPr lang="de-AT" dirty="0" smtClean="0"/>
              <a:t>Runde 1</a:t>
            </a:r>
          </a:p>
          <a:p>
            <a:pPr marL="0" indent="0">
              <a:buNone/>
            </a:pPr>
            <a:r>
              <a:rPr lang="de-AT" dirty="0" smtClean="0"/>
              <a:t>Runde 2</a:t>
            </a:r>
          </a:p>
          <a:p>
            <a:pPr marL="0" indent="0">
              <a:buNone/>
            </a:pPr>
            <a:r>
              <a:rPr lang="de-AT" dirty="0" smtClean="0"/>
              <a:t>Runde 3</a:t>
            </a:r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Länder-Quiz</a:t>
            </a:r>
            <a:endParaRPr lang="de-AT"/>
          </a:p>
        </p:txBody>
      </p:sp>
      <p:sp>
        <p:nvSpPr>
          <p:cNvPr id="5" name="Inhaltsplatzhalter 2"/>
          <p:cNvSpPr txBox="1">
            <a:spLocks/>
          </p:cNvSpPr>
          <p:nvPr/>
        </p:nvSpPr>
        <p:spPr bwMode="auto">
          <a:xfrm>
            <a:off x="2699792" y="4725144"/>
            <a:ext cx="1656184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685800" indent="-685800" algn="l" rtl="0" eaLnBrk="0" fontAlgn="base" hangingPunct="0">
              <a:spcBef>
                <a:spcPct val="0"/>
              </a:spcBef>
              <a:spcAft>
                <a:spcPct val="20000"/>
              </a:spcAft>
              <a:buAutoNum type="arabicPeriod"/>
              <a:defRPr sz="3600">
                <a:solidFill>
                  <a:srgbClr val="993300"/>
                </a:solidFill>
                <a:latin typeface="+mn-lt"/>
                <a:ea typeface="+mn-ea"/>
                <a:cs typeface="+mn-cs"/>
              </a:defRPr>
            </a:lvl1pPr>
            <a:lvl2pPr marL="1143000" indent="-685800" algn="l" rtl="0" eaLnBrk="0" fontAlgn="base" hangingPunct="0">
              <a:spcBef>
                <a:spcPct val="0"/>
              </a:spcBef>
              <a:spcAft>
                <a:spcPct val="20000"/>
              </a:spcAft>
              <a:buAutoNum type="arabicPeriod"/>
              <a:defRPr sz="3600">
                <a:solidFill>
                  <a:srgbClr val="993300"/>
                </a:solidFill>
                <a:latin typeface="+mn-lt"/>
              </a:defRPr>
            </a:lvl2pPr>
            <a:lvl3pPr marL="1600200" indent="-685800" algn="l" rtl="0" eaLnBrk="0" fontAlgn="base" hangingPunct="0">
              <a:spcBef>
                <a:spcPct val="0"/>
              </a:spcBef>
              <a:spcAft>
                <a:spcPct val="20000"/>
              </a:spcAft>
              <a:buAutoNum type="arabicPeriod"/>
              <a:defRPr sz="3600">
                <a:solidFill>
                  <a:srgbClr val="993300"/>
                </a:solidFill>
                <a:latin typeface="+mn-lt"/>
              </a:defRPr>
            </a:lvl3pPr>
            <a:lvl4pPr marL="2057400" indent="-685800" algn="l" rtl="0" eaLnBrk="0" fontAlgn="base" hangingPunct="0">
              <a:spcBef>
                <a:spcPct val="0"/>
              </a:spcBef>
              <a:spcAft>
                <a:spcPct val="20000"/>
              </a:spcAft>
              <a:buAutoNum type="arabicPeriod"/>
              <a:defRPr sz="3600">
                <a:solidFill>
                  <a:srgbClr val="993300"/>
                </a:solidFill>
                <a:latin typeface="+mn-lt"/>
              </a:defRPr>
            </a:lvl4pPr>
            <a:lvl5pPr marL="2514600" indent="-685800" algn="l" rtl="0" eaLnBrk="0" fontAlgn="base" hangingPunct="0">
              <a:spcBef>
                <a:spcPct val="0"/>
              </a:spcBef>
              <a:spcAft>
                <a:spcPct val="20000"/>
              </a:spcAft>
              <a:buAutoNum type="arabicPeriod"/>
              <a:defRPr sz="3600">
                <a:solidFill>
                  <a:srgbClr val="993300"/>
                </a:solidFill>
                <a:latin typeface="+mn-lt"/>
              </a:defRPr>
            </a:lvl5pPr>
            <a:lvl6pPr marL="2971800" indent="-685800" algn="l" rtl="0" fontAlgn="base">
              <a:spcBef>
                <a:spcPct val="0"/>
              </a:spcBef>
              <a:spcAft>
                <a:spcPct val="20000"/>
              </a:spcAft>
              <a:buAutoNum type="arabicPeriod"/>
              <a:defRPr sz="3600">
                <a:solidFill>
                  <a:srgbClr val="993300"/>
                </a:solidFill>
                <a:latin typeface="+mn-lt"/>
              </a:defRPr>
            </a:lvl6pPr>
            <a:lvl7pPr marL="3429000" indent="-685800" algn="l" rtl="0" fontAlgn="base">
              <a:spcBef>
                <a:spcPct val="0"/>
              </a:spcBef>
              <a:spcAft>
                <a:spcPct val="20000"/>
              </a:spcAft>
              <a:buAutoNum type="arabicPeriod"/>
              <a:defRPr sz="3600">
                <a:solidFill>
                  <a:srgbClr val="993300"/>
                </a:solidFill>
                <a:latin typeface="+mn-lt"/>
              </a:defRPr>
            </a:lvl7pPr>
            <a:lvl8pPr marL="3886200" indent="-685800" algn="l" rtl="0" fontAlgn="base">
              <a:spcBef>
                <a:spcPct val="0"/>
              </a:spcBef>
              <a:spcAft>
                <a:spcPct val="20000"/>
              </a:spcAft>
              <a:buAutoNum type="arabicPeriod"/>
              <a:defRPr sz="3600">
                <a:solidFill>
                  <a:srgbClr val="993300"/>
                </a:solidFill>
                <a:latin typeface="+mn-lt"/>
              </a:defRPr>
            </a:lvl8pPr>
            <a:lvl9pPr marL="4343400" indent="-685800" algn="l" rtl="0" fontAlgn="base">
              <a:spcBef>
                <a:spcPct val="0"/>
              </a:spcBef>
              <a:spcAft>
                <a:spcPct val="20000"/>
              </a:spcAft>
              <a:buAutoNum type="arabicPeriod"/>
              <a:defRPr sz="3600">
                <a:solidFill>
                  <a:srgbClr val="993300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de-AT" kern="0" dirty="0" smtClean="0">
                <a:solidFill>
                  <a:schemeClr val="accent6">
                    <a:lumMod val="50000"/>
                  </a:schemeClr>
                </a:solidFill>
              </a:rPr>
              <a:t>Finale</a:t>
            </a:r>
            <a:endParaRPr lang="de-AT" kern="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3003607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de-DE" sz="8000" dirty="0"/>
              <a:t>Runde 1</a:t>
            </a:r>
            <a:endParaRPr lang="de-AT" sz="8000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Länder-Quiz</a:t>
            </a:r>
            <a:endParaRPr lang="de-AT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dirty="0" smtClean="0"/>
              <a:t>In welcher Stadt befindet sich der Flughafen?</a:t>
            </a:r>
            <a:endParaRPr lang="de-AT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76375" y="2205038"/>
            <a:ext cx="7210425" cy="3921125"/>
          </a:xfrm>
        </p:spPr>
        <p:txBody>
          <a:bodyPr/>
          <a:lstStyle/>
          <a:p>
            <a:pPr eaLnBrk="1" hangingPunct="1"/>
            <a:r>
              <a:rPr lang="de-DE" dirty="0" err="1" smtClean="0"/>
              <a:t>O‘Hare</a:t>
            </a:r>
            <a:r>
              <a:rPr lang="de-DE" dirty="0" smtClean="0"/>
              <a:t> International Airport</a:t>
            </a:r>
          </a:p>
          <a:p>
            <a:pPr eaLnBrk="1" hangingPunct="1"/>
            <a:r>
              <a:rPr lang="de-AT" dirty="0" smtClean="0"/>
              <a:t>Leonardo da Vinci</a:t>
            </a:r>
            <a:r>
              <a:rPr lang="de-DE" dirty="0" smtClean="0"/>
              <a:t> </a:t>
            </a:r>
          </a:p>
          <a:p>
            <a:pPr eaLnBrk="1" hangingPunct="1"/>
            <a:r>
              <a:rPr lang="de-DE" dirty="0" err="1" smtClean="0"/>
              <a:t>Narita</a:t>
            </a:r>
            <a:r>
              <a:rPr lang="de-DE" dirty="0" smtClean="0"/>
              <a:t> International Airport</a:t>
            </a:r>
          </a:p>
          <a:p>
            <a:pPr eaLnBrk="1" hangingPunct="1"/>
            <a:r>
              <a:rPr lang="de-DE" dirty="0" smtClean="0"/>
              <a:t>Frederic Chopin Airport</a:t>
            </a:r>
          </a:p>
          <a:p>
            <a:pPr eaLnBrk="1" hangingPunct="1"/>
            <a:r>
              <a:rPr lang="de-AT" dirty="0" err="1" smtClean="0"/>
              <a:t>Changi</a:t>
            </a:r>
            <a:r>
              <a:rPr lang="de-AT" dirty="0" smtClean="0"/>
              <a:t> International Airport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Länder-Quiz</a:t>
            </a:r>
            <a:endParaRPr lang="de-AT"/>
          </a:p>
        </p:txBody>
      </p:sp>
      <p:sp>
        <p:nvSpPr>
          <p:cNvPr id="3" name="Interaktive Schaltfläche: Informationen 2" descr="Information">
            <a:hlinkClick r:id="" action="ppaction://noaction" highlightClick="1"/>
          </p:cNvPr>
          <p:cNvSpPr/>
          <p:nvPr/>
        </p:nvSpPr>
        <p:spPr>
          <a:xfrm>
            <a:off x="7812360" y="5517232"/>
            <a:ext cx="1080120" cy="1080120"/>
          </a:xfrm>
          <a:prstGeom prst="actionButtonInformatio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10" descr="Münze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5906" y="5157192"/>
            <a:ext cx="89535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10" descr="Münze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5302" y="5157192"/>
            <a:ext cx="89535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dirty="0" smtClean="0"/>
              <a:t>Welche Währung hat das Land?</a:t>
            </a:r>
            <a:endParaRPr lang="de-AT" dirty="0" smtClean="0"/>
          </a:p>
        </p:txBody>
      </p:sp>
      <p:sp>
        <p:nvSpPr>
          <p:cNvPr id="6147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1476375" y="2060848"/>
            <a:ext cx="7056438" cy="2880146"/>
          </a:xfrm>
        </p:spPr>
        <p:txBody>
          <a:bodyPr/>
          <a:lstStyle/>
          <a:p>
            <a:pPr eaLnBrk="1" hangingPunct="1"/>
            <a:r>
              <a:rPr lang="de-DE" sz="4000" dirty="0" smtClean="0"/>
              <a:t>Albanien</a:t>
            </a:r>
          </a:p>
          <a:p>
            <a:pPr eaLnBrk="1" hangingPunct="1"/>
            <a:r>
              <a:rPr lang="de-DE" sz="4000" dirty="0" smtClean="0"/>
              <a:t>Bangladesch</a:t>
            </a:r>
          </a:p>
          <a:p>
            <a:pPr eaLnBrk="1" hangingPunct="1"/>
            <a:r>
              <a:rPr lang="de-DE" sz="4000" dirty="0" smtClean="0"/>
              <a:t>Vietnam</a:t>
            </a:r>
          </a:p>
          <a:p>
            <a:pPr eaLnBrk="1" hangingPunct="1"/>
            <a:r>
              <a:rPr lang="de-DE" sz="4000" dirty="0" smtClean="0"/>
              <a:t>Kenia</a:t>
            </a:r>
            <a:endParaRPr lang="de-AT" sz="4000" dirty="0" smtClean="0"/>
          </a:p>
        </p:txBody>
      </p:sp>
      <p:pic>
        <p:nvPicPr>
          <p:cNvPr id="6151" name="Picture 10" descr="Münz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20666" y="5157192"/>
            <a:ext cx="89535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12" descr="Münz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00386" y="5157192"/>
            <a:ext cx="89535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Münze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8618" y="5157192"/>
            <a:ext cx="89535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Münze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6004" y="5157192"/>
            <a:ext cx="89535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10" descr="Münze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92" y="5157192"/>
            <a:ext cx="89535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Länder-Quiz</a:t>
            </a:r>
            <a:endParaRPr lang="de-AT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dirty="0" smtClean="0"/>
              <a:t>Wo lebt dieses Tier?</a:t>
            </a:r>
            <a:endParaRPr lang="de-AT" dirty="0" smtClean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Länder-Quiz</a:t>
            </a:r>
            <a:endParaRPr lang="de-AT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Schif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9788" y="1988840"/>
            <a:ext cx="4584700" cy="24447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dirty="0" smtClean="0"/>
              <a:t>In welchem Jahr passierte das Unglück?</a:t>
            </a:r>
            <a:endParaRPr lang="de-AT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76375" y="2205038"/>
            <a:ext cx="4895825" cy="3921125"/>
          </a:xfrm>
        </p:spPr>
        <p:txBody>
          <a:bodyPr/>
          <a:lstStyle/>
          <a:p>
            <a:pPr eaLnBrk="1" hangingPunct="1"/>
            <a:r>
              <a:rPr lang="de-AT" dirty="0" smtClean="0"/>
              <a:t>Titanic</a:t>
            </a:r>
          </a:p>
          <a:p>
            <a:pPr eaLnBrk="1" hangingPunct="1"/>
            <a:r>
              <a:rPr lang="de-AT" dirty="0" smtClean="0"/>
              <a:t>Estonia</a:t>
            </a:r>
          </a:p>
          <a:p>
            <a:pPr eaLnBrk="1" hangingPunct="1"/>
            <a:r>
              <a:rPr lang="de-AT" dirty="0" smtClean="0"/>
              <a:t>Andrea </a:t>
            </a:r>
            <a:r>
              <a:rPr lang="de-AT" dirty="0" err="1" smtClean="0"/>
              <a:t>Doria</a:t>
            </a:r>
            <a:endParaRPr lang="de-AT" dirty="0" smtClean="0"/>
          </a:p>
          <a:p>
            <a:pPr eaLnBrk="1" hangingPunct="1"/>
            <a:r>
              <a:rPr lang="de-AT" dirty="0" smtClean="0"/>
              <a:t>Lauda Air „Mozart“</a:t>
            </a:r>
          </a:p>
          <a:p>
            <a:pPr eaLnBrk="1" hangingPunct="1"/>
            <a:r>
              <a:rPr lang="de-AT" dirty="0" smtClean="0"/>
              <a:t>Concorde</a:t>
            </a:r>
          </a:p>
        </p:txBody>
      </p:sp>
      <p:pic>
        <p:nvPicPr>
          <p:cNvPr id="2" name="Fanfare.wav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570912" y="6309320"/>
            <a:ext cx="609600" cy="609600"/>
          </a:xfrm>
          <a:prstGeom prst="rect">
            <a:avLst/>
          </a:prstGeom>
        </p:spPr>
      </p:pic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Länder-Quiz</a:t>
            </a:r>
            <a:endParaRPr lang="de-AT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3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2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de-DE" sz="8000"/>
              <a:t>Runde 2</a:t>
            </a:r>
            <a:endParaRPr lang="de-AT" sz="8000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Länder-Quiz</a:t>
            </a:r>
            <a:endParaRPr lang="de-AT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is-Fragen-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Finale-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186</Words>
  <Application>Microsoft Office PowerPoint</Application>
  <PresentationFormat>Bildschirmpräsentation (4:3)</PresentationFormat>
  <Paragraphs>85</Paragraphs>
  <Slides>19</Slides>
  <Notes>0</Notes>
  <HiddenSlides>0</HiddenSlides>
  <MMClips>1</MMClips>
  <ScaleCrop>false</ScaleCrop>
  <HeadingPairs>
    <vt:vector size="6" baseType="variant">
      <vt:variant>
        <vt:lpstr>Design</vt:lpstr>
      </vt:variant>
      <vt:variant>
        <vt:i4>2</vt:i4>
      </vt:variant>
      <vt:variant>
        <vt:lpstr>Folientitel</vt:lpstr>
      </vt:variant>
      <vt:variant>
        <vt:i4>19</vt:i4>
      </vt:variant>
      <vt:variant>
        <vt:lpstr>Zielgruppenorientierte Präsentationen</vt:lpstr>
      </vt:variant>
      <vt:variant>
        <vt:i4>2</vt:i4>
      </vt:variant>
    </vt:vector>
  </HeadingPairs>
  <TitlesOfParts>
    <vt:vector size="23" baseType="lpstr">
      <vt:lpstr>Basis-Fragen-Design</vt:lpstr>
      <vt:lpstr>Finale-Design</vt:lpstr>
      <vt:lpstr>QUIZ-Abend</vt:lpstr>
      <vt:lpstr>Teilnehmer/innen</vt:lpstr>
      <vt:lpstr>Ablauf</vt:lpstr>
      <vt:lpstr>Runde 1</vt:lpstr>
      <vt:lpstr>In welcher Stadt befindet sich der Flughafen?</vt:lpstr>
      <vt:lpstr>Welche Währung hat das Land?</vt:lpstr>
      <vt:lpstr>Wo lebt dieses Tier?</vt:lpstr>
      <vt:lpstr>In welchem Jahr passierte das Unglück?</vt:lpstr>
      <vt:lpstr>Runde 2</vt:lpstr>
      <vt:lpstr>Zu welcher Stadt gehört der  U-Bahn-Plan?</vt:lpstr>
      <vt:lpstr>Zu welchem Land gehört die Nationalspeise?</vt:lpstr>
      <vt:lpstr>Für welches Land ist das Getränk typisch?</vt:lpstr>
      <vt:lpstr>Runde 3</vt:lpstr>
      <vt:lpstr>Zu welchem Staat gehört die Insel?</vt:lpstr>
      <vt:lpstr>Wo befindet sich der Strand?</vt:lpstr>
      <vt:lpstr>Welches Gebäude zeigt das Foto?</vt:lpstr>
      <vt:lpstr>Welchen Turm zeigt das Foto?</vt:lpstr>
      <vt:lpstr>Punkte nach 3 Runden</vt:lpstr>
      <vt:lpstr>Finale</vt:lpstr>
      <vt:lpstr>Start</vt:lpstr>
      <vt:lpstr>Runde_2</vt:lpstr>
    </vt:vector>
  </TitlesOfParts>
  <Company>OCG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QUIZ-Abend</dc:title>
  <dc:creator>ECDL</dc:creator>
  <cp:lastModifiedBy>eva.reckendorfer</cp:lastModifiedBy>
  <cp:revision>130</cp:revision>
  <dcterms:created xsi:type="dcterms:W3CDTF">2007-07-30T08:22:13Z</dcterms:created>
  <dcterms:modified xsi:type="dcterms:W3CDTF">2013-10-23T10:27:01Z</dcterms:modified>
</cp:coreProperties>
</file>