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7"/>
  </p:notesMasterIdLst>
  <p:sldIdLst>
    <p:sldId id="257" r:id="rId3"/>
    <p:sldId id="258" r:id="rId4"/>
    <p:sldId id="261" r:id="rId5"/>
    <p:sldId id="260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6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A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449874850506801E-2"/>
          <c:y val="3.6933813401375234E-2"/>
          <c:w val="0.86876036104920806"/>
          <c:h val="0.88483856683719486"/>
        </c:manualLayout>
      </c:layout>
      <c:lineChart>
        <c:grouping val="standar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Kurs</c:v>
                </c:pt>
              </c:strCache>
            </c:strRef>
          </c:tx>
          <c:spPr>
            <a:ln w="38100">
              <a:solidFill>
                <a:schemeClr val="accent2">
                  <a:lumMod val="75000"/>
                </a:schemeClr>
              </a:solidFill>
            </a:ln>
          </c:spPr>
          <c:marker>
            <c:symbol val="none"/>
          </c:marker>
          <c:cat>
            <c:numRef>
              <c:f>Tabelle1!$A$2:$A$32</c:f>
              <c:numCache>
                <c:formatCode>dd/mm/yyyy;@</c:formatCode>
                <c:ptCount val="31"/>
                <c:pt idx="0">
                  <c:v>40909</c:v>
                </c:pt>
                <c:pt idx="1">
                  <c:v>40940</c:v>
                </c:pt>
                <c:pt idx="2">
                  <c:v>40969</c:v>
                </c:pt>
                <c:pt idx="3">
                  <c:v>41000</c:v>
                </c:pt>
                <c:pt idx="4">
                  <c:v>41030</c:v>
                </c:pt>
                <c:pt idx="5">
                  <c:v>41061</c:v>
                </c:pt>
                <c:pt idx="6">
                  <c:v>41091</c:v>
                </c:pt>
                <c:pt idx="7">
                  <c:v>41122</c:v>
                </c:pt>
                <c:pt idx="8">
                  <c:v>41153</c:v>
                </c:pt>
                <c:pt idx="9">
                  <c:v>41183</c:v>
                </c:pt>
                <c:pt idx="10">
                  <c:v>41214</c:v>
                </c:pt>
                <c:pt idx="11">
                  <c:v>41244</c:v>
                </c:pt>
                <c:pt idx="12">
                  <c:v>41275</c:v>
                </c:pt>
                <c:pt idx="13">
                  <c:v>41306</c:v>
                </c:pt>
                <c:pt idx="14">
                  <c:v>41334</c:v>
                </c:pt>
                <c:pt idx="15">
                  <c:v>41365</c:v>
                </c:pt>
                <c:pt idx="16">
                  <c:v>41395</c:v>
                </c:pt>
                <c:pt idx="17">
                  <c:v>41426</c:v>
                </c:pt>
                <c:pt idx="18">
                  <c:v>41456</c:v>
                </c:pt>
                <c:pt idx="19">
                  <c:v>41487</c:v>
                </c:pt>
                <c:pt idx="20">
                  <c:v>41518</c:v>
                </c:pt>
                <c:pt idx="21">
                  <c:v>41548</c:v>
                </c:pt>
                <c:pt idx="22">
                  <c:v>41579</c:v>
                </c:pt>
                <c:pt idx="23">
                  <c:v>41609</c:v>
                </c:pt>
                <c:pt idx="24">
                  <c:v>41640</c:v>
                </c:pt>
                <c:pt idx="25">
                  <c:v>41671</c:v>
                </c:pt>
                <c:pt idx="26">
                  <c:v>41699</c:v>
                </c:pt>
                <c:pt idx="27">
                  <c:v>41730</c:v>
                </c:pt>
                <c:pt idx="28">
                  <c:v>41760</c:v>
                </c:pt>
                <c:pt idx="29">
                  <c:v>41791</c:v>
                </c:pt>
                <c:pt idx="30">
                  <c:v>41821</c:v>
                </c:pt>
              </c:numCache>
            </c:numRef>
          </c:cat>
          <c:val>
            <c:numRef>
              <c:f>Tabelle1!$B$2:$B$32</c:f>
              <c:numCache>
                <c:formatCode>General</c:formatCode>
                <c:ptCount val="31"/>
                <c:pt idx="0">
                  <c:v>285</c:v>
                </c:pt>
                <c:pt idx="1">
                  <c:v>295</c:v>
                </c:pt>
                <c:pt idx="2">
                  <c:v>290</c:v>
                </c:pt>
                <c:pt idx="3">
                  <c:v>280</c:v>
                </c:pt>
                <c:pt idx="4">
                  <c:v>265</c:v>
                </c:pt>
                <c:pt idx="5">
                  <c:v>245</c:v>
                </c:pt>
                <c:pt idx="6">
                  <c:v>232</c:v>
                </c:pt>
                <c:pt idx="7">
                  <c:v>210</c:v>
                </c:pt>
                <c:pt idx="8">
                  <c:v>180</c:v>
                </c:pt>
                <c:pt idx="9">
                  <c:v>185</c:v>
                </c:pt>
                <c:pt idx="10">
                  <c:v>181</c:v>
                </c:pt>
                <c:pt idx="11">
                  <c:v>190</c:v>
                </c:pt>
                <c:pt idx="12">
                  <c:v>210</c:v>
                </c:pt>
                <c:pt idx="13">
                  <c:v>234</c:v>
                </c:pt>
                <c:pt idx="14">
                  <c:v>278</c:v>
                </c:pt>
                <c:pt idx="15">
                  <c:v>291</c:v>
                </c:pt>
                <c:pt idx="16">
                  <c:v>300</c:v>
                </c:pt>
                <c:pt idx="17">
                  <c:v>317</c:v>
                </c:pt>
                <c:pt idx="18">
                  <c:v>334</c:v>
                </c:pt>
                <c:pt idx="19">
                  <c:v>365</c:v>
                </c:pt>
                <c:pt idx="20">
                  <c:v>382</c:v>
                </c:pt>
                <c:pt idx="21">
                  <c:v>390</c:v>
                </c:pt>
                <c:pt idx="22">
                  <c:v>384</c:v>
                </c:pt>
                <c:pt idx="23">
                  <c:v>387</c:v>
                </c:pt>
                <c:pt idx="24">
                  <c:v>380</c:v>
                </c:pt>
                <c:pt idx="25">
                  <c:v>368</c:v>
                </c:pt>
                <c:pt idx="26">
                  <c:v>356</c:v>
                </c:pt>
                <c:pt idx="27">
                  <c:v>371</c:v>
                </c:pt>
                <c:pt idx="28">
                  <c:v>383</c:v>
                </c:pt>
                <c:pt idx="29">
                  <c:v>375</c:v>
                </c:pt>
                <c:pt idx="30">
                  <c:v>378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470464"/>
        <c:axId val="27632768"/>
      </c:lineChart>
      <c:dateAx>
        <c:axId val="27470464"/>
        <c:scaling>
          <c:orientation val="minMax"/>
        </c:scaling>
        <c:delete val="0"/>
        <c:axPos val="b"/>
        <c:numFmt formatCode="dd/mm/yyyy;@" sourceLinked="1"/>
        <c:majorTickMark val="out"/>
        <c:minorTickMark val="none"/>
        <c:tickLblPos val="nextTo"/>
        <c:txPr>
          <a:bodyPr/>
          <a:lstStyle/>
          <a:p>
            <a:pPr>
              <a:defRPr sz="1200">
                <a:solidFill>
                  <a:schemeClr val="accent2">
                    <a:lumMod val="75000"/>
                  </a:schemeClr>
                </a:solidFill>
              </a:defRPr>
            </a:pPr>
            <a:endParaRPr lang="de-DE"/>
          </a:p>
        </c:txPr>
        <c:crossAx val="27632768"/>
        <c:crosses val="autoZero"/>
        <c:auto val="1"/>
        <c:lblOffset val="100"/>
        <c:baseTimeUnit val="months"/>
        <c:majorUnit val="6"/>
        <c:majorTimeUnit val="months"/>
        <c:minorUnit val="1"/>
        <c:minorTimeUnit val="months"/>
      </c:dateAx>
      <c:valAx>
        <c:axId val="27632768"/>
        <c:scaling>
          <c:orientation val="minMax"/>
          <c:min val="150"/>
        </c:scaling>
        <c:delete val="0"/>
        <c:axPos val="l"/>
        <c:majorGridlines/>
        <c:numFmt formatCode="General" sourceLinked="1"/>
        <c:majorTickMark val="out"/>
        <c:minorTickMark val="none"/>
        <c:tickLblPos val="low"/>
        <c:txPr>
          <a:bodyPr/>
          <a:lstStyle/>
          <a:p>
            <a:pPr>
              <a:defRPr sz="1400">
                <a:solidFill>
                  <a:schemeClr val="accent2">
                    <a:lumMod val="75000"/>
                  </a:schemeClr>
                </a:solidFill>
              </a:defRPr>
            </a:pPr>
            <a:endParaRPr lang="de-DE"/>
          </a:p>
        </c:txPr>
        <c:crossAx val="27470464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896044-C2E6-4ADC-8753-A736281C9873}" type="datetimeFigureOut">
              <a:rPr lang="de-AT" smtClean="0"/>
              <a:t>21.09.2013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88ADB-FFD3-46A1-913B-757287DACDF7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7754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44FB6F-3F25-48C2-9ED1-1561EC6E75B9}" type="slidenum">
              <a:rPr lang="de-AT">
                <a:solidFill>
                  <a:prstClr val="black"/>
                </a:solidFill>
              </a:rPr>
              <a:pPr/>
              <a:t>1</a:t>
            </a:fld>
            <a:endParaRPr lang="de-AT">
              <a:solidFill>
                <a:prstClr val="black"/>
              </a:solidFill>
            </a:endParaRPr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EA67EC-4046-4EA5-AB7B-CA7AA214433C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15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43F3C0-C039-4C71-8FE6-0DB45E4DDE44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6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7177E4-CC5B-488A-96EA-4539E19B445F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725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B9C79A-8C45-4B00-BCA5-D266C44A3F2E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572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07F97-31F8-4315-962E-C8641897A5FF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364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56EFF-A0D3-440D-8EC6-96ED24701005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2973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E69D9-D630-47A7-BB70-1B926E15E2FC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7613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BA4D3-C368-4F7B-BFA1-50593456AB24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2504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45549-CDE1-4634-B05E-D15562C5B51D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7254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F00A9-62A4-48A7-92D4-519ADE6CBFFC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099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0D6DDF-BF92-4F25-8B25-AFB41EAA11E1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9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8D5B4-4EFE-43A1-8A70-CDE0F0F97413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0799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4AD14-8A6F-49CA-8F0B-2C1738F2C771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307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74DC3-9738-4FD9-BC27-258A9656BCED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7352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0D87C4-8B30-4134-AF7E-A559C2263757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5301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DC473CD-9B51-4F49-BC3E-68479B53D97D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251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72959E3-355A-4A58-A099-91BAABB59975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21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1A9A8D-328F-4E57-AA0F-4B780CFCFC68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7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35CE1-9157-4BA1-9B29-0852FE653C87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351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4FB9AD-2E02-4838-B76E-58EECFD51B32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951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135D1-7B43-4AE9-9C8C-B8692BA155D5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080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B77F8A-D06E-4741-B75E-1F89AEA7CF9A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58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4DC8E-6CD9-4D74-887C-B8A5302CA05A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648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>
              <a:solidFill>
                <a:srgbClr val="000000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8F374-4EBE-4369-BD6A-831D537FFFDA}" type="slidenum">
              <a:rPr lang="de-AT">
                <a:solidFill>
                  <a:srgbClr val="000000"/>
                </a:solidFill>
              </a:rPr>
              <a:pPr/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09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CD2DE25-1B22-4BD4-9047-FAD08053CBA0}" type="slidenum">
              <a:rPr lang="de-A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684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E3F4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Textmasterformate durch Klicken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AT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F690250-75AF-4CEA-A313-FA076AC35764}" type="slidenum">
              <a:rPr lang="de-AT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‹Nr.›</a:t>
            </a:fld>
            <a:endParaRPr lang="de-A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82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3333CC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3333C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3333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3333C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3333CC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CC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CC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CC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CC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3333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>
                <a:solidFill>
                  <a:srgbClr val="D60000"/>
                </a:solidFill>
              </a:rPr>
              <a:t>Aktionärsversammlung</a:t>
            </a:r>
            <a:endParaRPr lang="de-AT" b="1" dirty="0">
              <a:solidFill>
                <a:srgbClr val="D6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989138"/>
            <a:ext cx="7869238" cy="345757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de-DE" dirty="0" smtClean="0">
                <a:solidFill>
                  <a:srgbClr val="D60000"/>
                </a:solidFill>
              </a:rPr>
              <a:t>Jahresbericht</a:t>
            </a:r>
            <a:endParaRPr lang="de-DE" dirty="0">
              <a:solidFill>
                <a:srgbClr val="D60000"/>
              </a:solidFill>
            </a:endParaRP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de-DE" dirty="0" smtClean="0">
                <a:solidFill>
                  <a:srgbClr val="D60000"/>
                </a:solidFill>
              </a:rPr>
              <a:t>Zahlen und Fakten</a:t>
            </a:r>
            <a:endParaRPr lang="de-DE" dirty="0">
              <a:solidFill>
                <a:srgbClr val="D6000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de-DE" dirty="0" smtClean="0">
                <a:solidFill>
                  <a:srgbClr val="D60000"/>
                </a:solidFill>
              </a:rPr>
              <a:t>Bilanz</a:t>
            </a:r>
            <a:endParaRPr lang="de-DE" dirty="0">
              <a:solidFill>
                <a:srgbClr val="D6000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de-DE" dirty="0" smtClean="0">
                <a:solidFill>
                  <a:srgbClr val="D60000"/>
                </a:solidFill>
              </a:rPr>
              <a:t>Zukunftsplanung</a:t>
            </a:r>
          </a:p>
          <a:p>
            <a:pPr lvl="1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de-DE" dirty="0" smtClean="0">
                <a:solidFill>
                  <a:srgbClr val="D60000"/>
                </a:solidFill>
              </a:rPr>
              <a:t>Projekte und Perspektiven</a:t>
            </a:r>
            <a:endParaRPr lang="de-AT" dirty="0">
              <a:solidFill>
                <a:srgbClr val="D6000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700"/>
              </a:spcAft>
            </a:pPr>
            <a:r>
              <a:rPr lang="de-AT" dirty="0" smtClean="0">
                <a:solidFill>
                  <a:srgbClr val="D60000"/>
                </a:solidFill>
              </a:rPr>
              <a:t>Diskussion</a:t>
            </a:r>
            <a:endParaRPr lang="de-DE" dirty="0" smtClean="0">
              <a:solidFill>
                <a:srgbClr val="D6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930505"/>
      </p:ext>
    </p:extLst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FF3300"/>
                </a:solidFill>
              </a:rPr>
              <a:t>Aktionärs</a:t>
            </a:r>
            <a:r>
              <a:rPr lang="de-DE" dirty="0" smtClean="0">
                <a:solidFill>
                  <a:srgbClr val="FF3300"/>
                </a:solidFill>
              </a:rPr>
              <a:t>versammlung</a:t>
            </a:r>
            <a:endParaRPr lang="de-AT" dirty="0">
              <a:solidFill>
                <a:srgbClr val="FF33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>
                <a:solidFill>
                  <a:schemeClr val="hlink"/>
                </a:solidFill>
              </a:rPr>
              <a:t>Jahresbericht</a:t>
            </a:r>
          </a:p>
          <a:p>
            <a:pPr lvl="1"/>
            <a:r>
              <a:rPr lang="de-DE">
                <a:solidFill>
                  <a:srgbClr val="0066FF"/>
                </a:solidFill>
              </a:rPr>
              <a:t>Zahlen und Fakten</a:t>
            </a:r>
          </a:p>
          <a:p>
            <a:r>
              <a:rPr lang="de-DE">
                <a:solidFill>
                  <a:srgbClr val="FF00FF"/>
                </a:solidFill>
              </a:rPr>
              <a:t>Bilanz</a:t>
            </a:r>
          </a:p>
          <a:p>
            <a:pPr algn="ctr">
              <a:buFontTx/>
              <a:buNone/>
            </a:pPr>
            <a:r>
              <a:rPr lang="de-DE">
                <a:solidFill>
                  <a:srgbClr val="33CC33"/>
                </a:solidFill>
              </a:rPr>
              <a:t>Kaffeepause</a:t>
            </a:r>
          </a:p>
          <a:p>
            <a:r>
              <a:rPr lang="de-DE">
                <a:solidFill>
                  <a:srgbClr val="FFCC00"/>
                </a:solidFill>
              </a:rPr>
              <a:t>Zukunftsplanung</a:t>
            </a:r>
          </a:p>
          <a:p>
            <a:pPr lvl="1"/>
            <a:r>
              <a:rPr lang="de-DE">
                <a:solidFill>
                  <a:srgbClr val="0066FF"/>
                </a:solidFill>
              </a:rPr>
              <a:t>Projekte und Perspektiven</a:t>
            </a:r>
          </a:p>
          <a:p>
            <a:r>
              <a:rPr lang="de-DE">
                <a:solidFill>
                  <a:srgbClr val="FF3300"/>
                </a:solidFill>
              </a:rPr>
              <a:t>Diskussion</a:t>
            </a:r>
            <a:endParaRPr lang="de-AT">
              <a:solidFill>
                <a:srgbClr val="FF3300"/>
              </a:solidFill>
            </a:endParaRPr>
          </a:p>
        </p:txBody>
      </p:sp>
      <p:pic>
        <p:nvPicPr>
          <p:cNvPr id="7174" name="Picture 6" descr="MCj0228939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2781300"/>
            <a:ext cx="1311275" cy="1387475"/>
          </a:xfrm>
          <a:prstGeom prst="rect">
            <a:avLst/>
          </a:prstGeom>
          <a:noFill/>
        </p:spPr>
      </p:pic>
      <p:pic>
        <p:nvPicPr>
          <p:cNvPr id="7175" name="Picture 7" descr="MCj0285466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575" y="5013325"/>
            <a:ext cx="1223963" cy="1222375"/>
          </a:xfrm>
          <a:prstGeom prst="rect">
            <a:avLst/>
          </a:prstGeom>
          <a:noFill/>
        </p:spPr>
      </p:pic>
      <p:pic>
        <p:nvPicPr>
          <p:cNvPr id="7176" name="Picture 8" descr="MCj0290890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4663" y="1412875"/>
            <a:ext cx="1362075" cy="1190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1622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91264" cy="1156990"/>
          </a:xfrm>
        </p:spPr>
        <p:txBody>
          <a:bodyPr/>
          <a:lstStyle/>
          <a:p>
            <a:r>
              <a:rPr lang="de-AT" dirty="0" smtClean="0">
                <a:solidFill>
                  <a:schemeClr val="accent2">
                    <a:lumMod val="75000"/>
                  </a:schemeClr>
                </a:solidFill>
              </a:rPr>
              <a:t>Aktienkurs-Entwicklung</a:t>
            </a:r>
            <a:endParaRPr lang="de-AT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097008562"/>
              </p:ext>
            </p:extLst>
          </p:nvPr>
        </p:nvGraphicFramePr>
        <p:xfrm>
          <a:off x="1043608" y="1628800"/>
          <a:ext cx="7344816" cy="4408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2311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FFFF"/>
            </a:gs>
            <a:gs pos="100000">
              <a:srgbClr val="C00000">
                <a:lumMod val="46000"/>
                <a:lumOff val="54000"/>
              </a:srgbClr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7" name="Rectangle 1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de-DE" dirty="0" smtClean="0"/>
              <a:t>Aktienkurs-Entwicklung</a:t>
            </a:r>
            <a:endParaRPr lang="de-AT" dirty="0"/>
          </a:p>
        </p:txBody>
      </p:sp>
      <p:grpSp>
        <p:nvGrpSpPr>
          <p:cNvPr id="10270" name="Group 30"/>
          <p:cNvGrpSpPr>
            <a:grpSpLocks/>
          </p:cNvGrpSpPr>
          <p:nvPr/>
        </p:nvGrpSpPr>
        <p:grpSpPr bwMode="auto">
          <a:xfrm>
            <a:off x="1549400" y="1844675"/>
            <a:ext cx="6335713" cy="4249738"/>
            <a:chOff x="703" y="1162"/>
            <a:chExt cx="3991" cy="2677"/>
          </a:xfrm>
        </p:grpSpPr>
        <p:sp>
          <p:nvSpPr>
            <p:cNvPr id="10259" name="Rectangle 19"/>
            <p:cNvSpPr>
              <a:spLocks noChangeArrowheads="1"/>
            </p:cNvSpPr>
            <p:nvPr/>
          </p:nvSpPr>
          <p:spPr bwMode="auto">
            <a:xfrm>
              <a:off x="703" y="1162"/>
              <a:ext cx="1134" cy="454"/>
            </a:xfrm>
            <a:prstGeom prst="rect">
              <a:avLst/>
            </a:prstGeom>
            <a:noFill/>
            <a:ln w="3810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1.1.2012:</a:t>
              </a:r>
              <a:endParaRPr lang="de-DE" b="1" dirty="0">
                <a:solidFill>
                  <a:srgbClr val="3333CC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285</a:t>
              </a:r>
              <a:endParaRPr lang="de-AT" b="1" dirty="0">
                <a:solidFill>
                  <a:srgbClr val="3333CC"/>
                </a:solidFill>
              </a:endParaRPr>
            </a:p>
          </p:txBody>
        </p:sp>
        <p:sp>
          <p:nvSpPr>
            <p:cNvPr id="10260" name="Rectangle 20"/>
            <p:cNvSpPr>
              <a:spLocks noChangeArrowheads="1"/>
            </p:cNvSpPr>
            <p:nvPr/>
          </p:nvSpPr>
          <p:spPr bwMode="auto">
            <a:xfrm>
              <a:off x="2699" y="1162"/>
              <a:ext cx="1134" cy="454"/>
            </a:xfrm>
            <a:prstGeom prst="rect">
              <a:avLst/>
            </a:prstGeom>
            <a:noFill/>
            <a:ln w="3810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1.7.2012:</a:t>
              </a:r>
              <a:endParaRPr lang="de-DE" b="1" dirty="0">
                <a:solidFill>
                  <a:srgbClr val="3333CC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232</a:t>
              </a:r>
              <a:endParaRPr lang="de-AT" b="1" dirty="0">
                <a:solidFill>
                  <a:srgbClr val="3333CC"/>
                </a:solidFill>
              </a:endParaRPr>
            </a:p>
          </p:txBody>
        </p:sp>
        <p:sp>
          <p:nvSpPr>
            <p:cNvPr id="10261" name="Rectangle 21"/>
            <p:cNvSpPr>
              <a:spLocks noChangeArrowheads="1"/>
            </p:cNvSpPr>
            <p:nvPr/>
          </p:nvSpPr>
          <p:spPr bwMode="auto">
            <a:xfrm>
              <a:off x="1610" y="2273"/>
              <a:ext cx="1134" cy="454"/>
            </a:xfrm>
            <a:prstGeom prst="rect">
              <a:avLst/>
            </a:prstGeom>
            <a:noFill/>
            <a:ln w="3810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1.1.2013:</a:t>
              </a:r>
              <a:endParaRPr lang="de-DE" b="1" dirty="0">
                <a:solidFill>
                  <a:srgbClr val="3333CC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210</a:t>
              </a:r>
              <a:endParaRPr lang="de-AT" b="1" dirty="0">
                <a:solidFill>
                  <a:srgbClr val="3333CC"/>
                </a:solidFill>
              </a:endParaRPr>
            </a:p>
          </p:txBody>
        </p:sp>
        <p:sp>
          <p:nvSpPr>
            <p:cNvPr id="10262" name="Rectangle 22"/>
            <p:cNvSpPr>
              <a:spLocks noChangeArrowheads="1"/>
            </p:cNvSpPr>
            <p:nvPr/>
          </p:nvSpPr>
          <p:spPr bwMode="auto">
            <a:xfrm>
              <a:off x="3560" y="2273"/>
              <a:ext cx="1134" cy="454"/>
            </a:xfrm>
            <a:prstGeom prst="rect">
              <a:avLst/>
            </a:prstGeom>
            <a:noFill/>
            <a:ln w="3810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1.7.2013:</a:t>
              </a:r>
              <a:endParaRPr lang="de-DE" b="1" dirty="0">
                <a:solidFill>
                  <a:srgbClr val="3333CC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334</a:t>
              </a:r>
              <a:endParaRPr lang="de-AT" b="1" dirty="0">
                <a:solidFill>
                  <a:srgbClr val="3333CC"/>
                </a:solidFill>
              </a:endParaRPr>
            </a:p>
          </p:txBody>
        </p:sp>
        <p:sp>
          <p:nvSpPr>
            <p:cNvPr id="10263" name="Rectangle 23"/>
            <p:cNvSpPr>
              <a:spLocks noChangeArrowheads="1"/>
            </p:cNvSpPr>
            <p:nvPr/>
          </p:nvSpPr>
          <p:spPr bwMode="auto">
            <a:xfrm>
              <a:off x="2699" y="3385"/>
              <a:ext cx="1134" cy="454"/>
            </a:xfrm>
            <a:prstGeom prst="rect">
              <a:avLst/>
            </a:prstGeom>
            <a:noFill/>
            <a:ln w="3810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1.7.2014:</a:t>
              </a:r>
              <a:endParaRPr lang="de-DE" b="1" dirty="0">
                <a:solidFill>
                  <a:srgbClr val="3333CC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378</a:t>
              </a:r>
              <a:endParaRPr lang="de-AT" b="1" dirty="0">
                <a:solidFill>
                  <a:srgbClr val="3333CC"/>
                </a:solidFill>
              </a:endParaRPr>
            </a:p>
          </p:txBody>
        </p:sp>
        <p:sp>
          <p:nvSpPr>
            <p:cNvPr id="10264" name="Rectangle 24"/>
            <p:cNvSpPr>
              <a:spLocks noChangeArrowheads="1"/>
            </p:cNvSpPr>
            <p:nvPr/>
          </p:nvSpPr>
          <p:spPr bwMode="auto">
            <a:xfrm>
              <a:off x="703" y="3385"/>
              <a:ext cx="1134" cy="454"/>
            </a:xfrm>
            <a:prstGeom prst="rect">
              <a:avLst/>
            </a:prstGeom>
            <a:noFill/>
            <a:ln w="38100">
              <a:solidFill>
                <a:srgbClr val="3333CC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1.1.2014:</a:t>
              </a:r>
              <a:endParaRPr lang="de-DE" b="1" dirty="0">
                <a:solidFill>
                  <a:srgbClr val="3333CC"/>
                </a:solidFill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de-DE" b="1" dirty="0" smtClean="0">
                  <a:solidFill>
                    <a:srgbClr val="3333CC"/>
                  </a:solidFill>
                </a:rPr>
                <a:t>380</a:t>
              </a:r>
              <a:endParaRPr lang="de-AT" b="1" dirty="0">
                <a:solidFill>
                  <a:srgbClr val="3333CC"/>
                </a:solidFill>
              </a:endParaRPr>
            </a:p>
          </p:txBody>
        </p:sp>
        <p:cxnSp>
          <p:nvCxnSpPr>
            <p:cNvPr id="10265" name="AutoShape 25"/>
            <p:cNvCxnSpPr>
              <a:cxnSpLocks noChangeShapeType="1"/>
              <a:stCxn id="10259" idx="3"/>
              <a:endCxn id="10260" idx="1"/>
            </p:cNvCxnSpPr>
            <p:nvPr/>
          </p:nvCxnSpPr>
          <p:spPr bwMode="auto">
            <a:xfrm>
              <a:off x="1849" y="1389"/>
              <a:ext cx="838" cy="0"/>
            </a:xfrm>
            <a:prstGeom prst="straightConnector1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lg" len="lg"/>
            </a:ln>
            <a:effectLst/>
          </p:spPr>
        </p:cxnSp>
        <p:cxnSp>
          <p:nvCxnSpPr>
            <p:cNvPr id="10266" name="AutoShape 26"/>
            <p:cNvCxnSpPr>
              <a:cxnSpLocks noChangeShapeType="1"/>
              <a:stCxn id="10260" idx="3"/>
              <a:endCxn id="10262" idx="0"/>
            </p:cNvCxnSpPr>
            <p:nvPr/>
          </p:nvCxnSpPr>
          <p:spPr bwMode="auto">
            <a:xfrm>
              <a:off x="3845" y="1389"/>
              <a:ext cx="282" cy="872"/>
            </a:xfrm>
            <a:prstGeom prst="bentConnector2">
              <a:avLst/>
            </a:prstGeom>
            <a:noFill/>
            <a:ln w="19050">
              <a:solidFill>
                <a:srgbClr val="3333CC"/>
              </a:solidFill>
              <a:miter lim="800000"/>
              <a:headEnd/>
              <a:tailEnd type="triangle" w="lg" len="lg"/>
            </a:ln>
            <a:effectLst/>
          </p:spPr>
        </p:cxnSp>
        <p:cxnSp>
          <p:nvCxnSpPr>
            <p:cNvPr id="10267" name="AutoShape 27"/>
            <p:cNvCxnSpPr>
              <a:cxnSpLocks noChangeShapeType="1"/>
              <a:stCxn id="10262" idx="1"/>
              <a:endCxn id="10261" idx="3"/>
            </p:cNvCxnSpPr>
            <p:nvPr/>
          </p:nvCxnSpPr>
          <p:spPr bwMode="auto">
            <a:xfrm flipH="1">
              <a:off x="2756" y="2500"/>
              <a:ext cx="792" cy="0"/>
            </a:xfrm>
            <a:prstGeom prst="straightConnector1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lg" len="lg"/>
            </a:ln>
            <a:effectLst/>
          </p:spPr>
        </p:cxnSp>
        <p:cxnSp>
          <p:nvCxnSpPr>
            <p:cNvPr id="10268" name="AutoShape 28"/>
            <p:cNvCxnSpPr>
              <a:cxnSpLocks noChangeShapeType="1"/>
              <a:stCxn id="10261" idx="1"/>
              <a:endCxn id="10264" idx="0"/>
            </p:cNvCxnSpPr>
            <p:nvPr/>
          </p:nvCxnSpPr>
          <p:spPr bwMode="auto">
            <a:xfrm rot="10800000" flipV="1">
              <a:off x="1270" y="2500"/>
              <a:ext cx="328" cy="873"/>
            </a:xfrm>
            <a:prstGeom prst="bentConnector2">
              <a:avLst/>
            </a:prstGeom>
            <a:noFill/>
            <a:ln w="19050">
              <a:solidFill>
                <a:srgbClr val="3333CC"/>
              </a:solidFill>
              <a:miter lim="800000"/>
              <a:headEnd/>
              <a:tailEnd type="triangle" w="lg" len="lg"/>
            </a:ln>
            <a:effectLst/>
          </p:spPr>
        </p:cxnSp>
        <p:cxnSp>
          <p:nvCxnSpPr>
            <p:cNvPr id="10269" name="AutoShape 29"/>
            <p:cNvCxnSpPr>
              <a:cxnSpLocks noChangeShapeType="1"/>
              <a:stCxn id="10264" idx="3"/>
              <a:endCxn id="10263" idx="1"/>
            </p:cNvCxnSpPr>
            <p:nvPr/>
          </p:nvCxnSpPr>
          <p:spPr bwMode="auto">
            <a:xfrm>
              <a:off x="1849" y="3612"/>
              <a:ext cx="838" cy="0"/>
            </a:xfrm>
            <a:prstGeom prst="straightConnector1">
              <a:avLst/>
            </a:prstGeom>
            <a:noFill/>
            <a:ln w="19050">
              <a:solidFill>
                <a:srgbClr val="3333CC"/>
              </a:solidFill>
              <a:round/>
              <a:headEnd/>
              <a:tailEnd type="triangle" w="lg" len="lg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50880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</Words>
  <Application>Microsoft Office PowerPoint</Application>
  <PresentationFormat>Bildschirmpräsentation (4:3)</PresentationFormat>
  <Paragraphs>30</Paragraphs>
  <Slides>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4</vt:i4>
      </vt:variant>
    </vt:vector>
  </HeadingPairs>
  <TitlesOfParts>
    <vt:vector size="6" baseType="lpstr">
      <vt:lpstr>Standarddesign</vt:lpstr>
      <vt:lpstr>1_Standarddesign</vt:lpstr>
      <vt:lpstr>Aktionärsversammlung</vt:lpstr>
      <vt:lpstr>Aktionärsversammlung</vt:lpstr>
      <vt:lpstr>Aktienkurs-Entwicklung</vt:lpstr>
      <vt:lpstr>Aktienkurs-Entwicklung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Aktionärsversammlung</dc:title>
  <dc:creator>Sophia</dc:creator>
  <cp:lastModifiedBy>Sophia</cp:lastModifiedBy>
  <cp:revision>7</cp:revision>
  <dcterms:created xsi:type="dcterms:W3CDTF">2013-09-21T12:39:12Z</dcterms:created>
  <dcterms:modified xsi:type="dcterms:W3CDTF">2013-09-21T14:04:32Z</dcterms:modified>
</cp:coreProperties>
</file>