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7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&#220;bung\Bereichsums&#228;tz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percentStacked"/>
        <c:varyColors val="0"/>
        <c:ser>
          <c:idx val="0"/>
          <c:order val="0"/>
          <c:tx>
            <c:strRef>
              <c:f>[Bereichsumsätze.xlsx]Tabelle1!$B$3</c:f>
              <c:strCache>
                <c:ptCount val="1"/>
                <c:pt idx="0">
                  <c:v>Holzteile</c:v>
                </c:pt>
              </c:strCache>
            </c:strRef>
          </c:tx>
          <c:invertIfNegative val="0"/>
          <c:cat>
            <c:strRef>
              <c:f>[Bereichsumsätze.xlsx]Tabelle1!$A$4:$A$7</c:f>
              <c:strCache>
                <c:ptCount val="4"/>
                <c:pt idx="0">
                  <c:v>Bereich 1</c:v>
                </c:pt>
                <c:pt idx="1">
                  <c:v>Bereich 2</c:v>
                </c:pt>
                <c:pt idx="2">
                  <c:v>Bereich 3</c:v>
                </c:pt>
                <c:pt idx="3">
                  <c:v>Bereich 4</c:v>
                </c:pt>
              </c:strCache>
            </c:strRef>
          </c:cat>
          <c:val>
            <c:numRef>
              <c:f>[Bereichsumsätze.xlsx]Tabelle1!$B$4:$B$7</c:f>
              <c:numCache>
                <c:formatCode>_("€"* #,##0.00_);_("€"* \(#,##0.00\);_("€"* "-"??_);_(@_)</c:formatCode>
                <c:ptCount val="4"/>
                <c:pt idx="0">
                  <c:v>178880.23</c:v>
                </c:pt>
                <c:pt idx="1">
                  <c:v>245963.94</c:v>
                </c:pt>
                <c:pt idx="2">
                  <c:v>513047.32</c:v>
                </c:pt>
                <c:pt idx="3">
                  <c:v>281736.15000000002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C0-4E0C-AA63-C62F4EFBC908}"/>
            </c:ext>
          </c:extLst>
        </c:ser>
        <c:ser>
          <c:idx val="1"/>
          <c:order val="1"/>
          <c:tx>
            <c:strRef>
              <c:f>[Bereichsumsätze.xlsx]Tabelle1!$C$3</c:f>
              <c:strCache>
                <c:ptCount val="1"/>
                <c:pt idx="0">
                  <c:v>Elektrogeräte</c:v>
                </c:pt>
              </c:strCache>
            </c:strRef>
          </c:tx>
          <c:invertIfNegative val="0"/>
          <c:cat>
            <c:strRef>
              <c:f>[Bereichsumsätze.xlsx]Tabelle1!$A$4:$A$7</c:f>
              <c:strCache>
                <c:ptCount val="4"/>
                <c:pt idx="0">
                  <c:v>Bereich 1</c:v>
                </c:pt>
                <c:pt idx="1">
                  <c:v>Bereich 2</c:v>
                </c:pt>
                <c:pt idx="2">
                  <c:v>Bereich 3</c:v>
                </c:pt>
                <c:pt idx="3">
                  <c:v>Bereich 4</c:v>
                </c:pt>
              </c:strCache>
            </c:strRef>
          </c:cat>
          <c:val>
            <c:numRef>
              <c:f>[Bereichsumsätze.xlsx]Tabelle1!$C$4:$C$7</c:f>
              <c:numCache>
                <c:formatCode>_("€"* #,##0.00_);_("€"* \(#,##0.00\);_("€"* "-"??_);_(@_)</c:formatCode>
                <c:ptCount val="4"/>
                <c:pt idx="0">
                  <c:v>52603.45</c:v>
                </c:pt>
                <c:pt idx="1">
                  <c:v>178232.54</c:v>
                </c:pt>
                <c:pt idx="2">
                  <c:v>292051.34999999998</c:v>
                </c:pt>
                <c:pt idx="3">
                  <c:v>89845.16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2C0-4E0C-AA63-C62F4EFBC908}"/>
            </c:ext>
          </c:extLst>
        </c:ser>
        <c:ser>
          <c:idx val="2"/>
          <c:order val="2"/>
          <c:tx>
            <c:strRef>
              <c:f>[Bereichsumsätze.xlsx]Tabelle1!$D$3</c:f>
              <c:strCache>
                <c:ptCount val="1"/>
                <c:pt idx="0">
                  <c:v>Spülen/Zubehör</c:v>
                </c:pt>
              </c:strCache>
            </c:strRef>
          </c:tx>
          <c:invertIfNegative val="0"/>
          <c:cat>
            <c:strRef>
              <c:f>[Bereichsumsätze.xlsx]Tabelle1!$A$4:$A$7</c:f>
              <c:strCache>
                <c:ptCount val="4"/>
                <c:pt idx="0">
                  <c:v>Bereich 1</c:v>
                </c:pt>
                <c:pt idx="1">
                  <c:v>Bereich 2</c:v>
                </c:pt>
                <c:pt idx="2">
                  <c:v>Bereich 3</c:v>
                </c:pt>
                <c:pt idx="3">
                  <c:v>Bereich 4</c:v>
                </c:pt>
              </c:strCache>
            </c:strRef>
          </c:cat>
          <c:val>
            <c:numRef>
              <c:f>[Bereichsumsätze.xlsx]Tabelle1!$D$4:$D$7</c:f>
              <c:numCache>
                <c:formatCode>_("€"* #,##0.00_);_("€"* \(#,##0.00\);_("€"* "-"??_);_(@_)</c:formatCode>
                <c:ptCount val="4"/>
                <c:pt idx="0">
                  <c:v>12434.67</c:v>
                </c:pt>
                <c:pt idx="1">
                  <c:v>33021.43</c:v>
                </c:pt>
                <c:pt idx="2">
                  <c:v>59432.21</c:v>
                </c:pt>
                <c:pt idx="3">
                  <c:v>17920.86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2C0-4E0C-AA63-C62F4EFBC9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1585899648"/>
        <c:axId val="-1585899104"/>
        <c:axId val="0"/>
      </c:bar3DChart>
      <c:catAx>
        <c:axId val="-158589964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Verkaufsbereich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de-DE"/>
          </a:p>
        </c:txPr>
        <c:crossAx val="-1585899104"/>
        <c:crosses val="autoZero"/>
        <c:auto val="1"/>
        <c:lblAlgn val="ctr"/>
        <c:lblOffset val="100"/>
        <c:noMultiLvlLbl val="0"/>
      </c:catAx>
      <c:valAx>
        <c:axId val="-1585899104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de-DE" sz="1600"/>
                  <a:t>Prozentanteil</a:t>
                </a:r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-1585899648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600"/>
          </a:pPr>
          <a:endParaRPr lang="de-DE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83CD2E5-BEE1-4B83-BD48-459D9E372E4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B2E4BA3-93E2-4C11-A5F6-8E1866281E4D}" type="slidenum">
              <a:rPr lang="de-DE" smtClean="0"/>
              <a:t>‹Nr.›</a:t>
            </a:fld>
            <a:endParaRPr lang="de-DE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2406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CD2E5-BEE1-4B83-BD48-459D9E372E4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E4BA3-93E2-4C11-A5F6-8E1866281E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244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CD2E5-BEE1-4B83-BD48-459D9E372E4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E4BA3-93E2-4C11-A5F6-8E1866281E4D}" type="slidenum">
              <a:rPr lang="de-DE" smtClean="0"/>
              <a:t>‹Nr.›</a:t>
            </a:fld>
            <a:endParaRPr lang="de-D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1487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CD2E5-BEE1-4B83-BD48-459D9E372E4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E4BA3-93E2-4C11-A5F6-8E1866281E4D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70922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CD2E5-BEE1-4B83-BD48-459D9E372E4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E4BA3-93E2-4C11-A5F6-8E1866281E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7048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CD2E5-BEE1-4B83-BD48-459D9E372E4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E4BA3-93E2-4C11-A5F6-8E1866281E4D}" type="slidenum">
              <a:rPr lang="de-DE" smtClean="0"/>
              <a:t>‹Nr.›</a:t>
            </a:fld>
            <a:endParaRPr lang="de-DE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5458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CD2E5-BEE1-4B83-BD48-459D9E372E4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E4BA3-93E2-4C11-A5F6-8E1866281E4D}" type="slidenum">
              <a:rPr lang="de-DE" smtClean="0"/>
              <a:t>‹Nr.›</a:t>
            </a:fld>
            <a:endParaRPr lang="de-D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94853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CD2E5-BEE1-4B83-BD48-459D9E372E4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E4BA3-93E2-4C11-A5F6-8E1866281E4D}" type="slidenum">
              <a:rPr lang="de-DE" smtClean="0"/>
              <a:t>‹Nr.›</a:t>
            </a:fld>
            <a:endParaRPr lang="de-DE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32776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CD2E5-BEE1-4B83-BD48-459D9E372E4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E4BA3-93E2-4C11-A5F6-8E1866281E4D}" type="slidenum">
              <a:rPr lang="de-DE" smtClean="0"/>
              <a:t>‹Nr.›</a:t>
            </a:fld>
            <a:endParaRPr lang="de-DE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5738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CD2E5-BEE1-4B83-BD48-459D9E372E4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E4BA3-93E2-4C11-A5F6-8E1866281E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9606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CD2E5-BEE1-4B83-BD48-459D9E372E4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E4BA3-93E2-4C11-A5F6-8E1866281E4D}" type="slidenum">
              <a:rPr lang="de-DE" smtClean="0"/>
              <a:t>‹Nr.›</a:t>
            </a:fld>
            <a:endParaRPr lang="de-DE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8116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CD2E5-BEE1-4B83-BD48-459D9E372E4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E4BA3-93E2-4C11-A5F6-8E1866281E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6305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CD2E5-BEE1-4B83-BD48-459D9E372E4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E4BA3-93E2-4C11-A5F6-8E1866281E4D}" type="slidenum">
              <a:rPr lang="de-DE" smtClean="0"/>
              <a:t>‹Nr.›</a:t>
            </a:fld>
            <a:endParaRPr lang="de-DE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9081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CD2E5-BEE1-4B83-BD48-459D9E372E4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E4BA3-93E2-4C11-A5F6-8E1866281E4D}" type="slidenum">
              <a:rPr lang="de-DE" smtClean="0"/>
              <a:t>‹Nr.›</a:t>
            </a:fld>
            <a:endParaRPr lang="de-DE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3599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CD2E5-BEE1-4B83-BD48-459D9E372E4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E4BA3-93E2-4C11-A5F6-8E1866281E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5105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CD2E5-BEE1-4B83-BD48-459D9E372E4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E4BA3-93E2-4C11-A5F6-8E1866281E4D}" type="slidenum">
              <a:rPr lang="de-DE" smtClean="0"/>
              <a:t>‹Nr.›</a:t>
            </a:fld>
            <a:endParaRPr lang="de-DE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9968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CD2E5-BEE1-4B83-BD48-459D9E372E4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E4BA3-93E2-4C11-A5F6-8E1866281E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5552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83CD2E5-BEE1-4B83-BD48-459D9E372E4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B2E4BA3-93E2-4C11-A5F6-8E1866281E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330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Ideal-Küchen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Herbst-Versammlung</a:t>
            </a:r>
          </a:p>
        </p:txBody>
      </p:sp>
    </p:spTree>
    <p:extLst>
      <p:ext uri="{BB962C8B-B14F-4D97-AF65-F5344CB8AC3E}">
        <p14:creationId xmlns:p14="http://schemas.microsoft.com/office/powerpoint/2010/main" val="4258487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Neue Kataloge</a:t>
            </a:r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832" y="3404838"/>
            <a:ext cx="1621536" cy="1621536"/>
          </a:xfrm>
        </p:spPr>
      </p:pic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Komplett vierfarbig</a:t>
            </a:r>
          </a:p>
          <a:p>
            <a:r>
              <a:rPr lang="de-DE" dirty="0"/>
              <a:t>Hochglanzpapier</a:t>
            </a:r>
          </a:p>
          <a:p>
            <a:r>
              <a:rPr lang="de-DE" dirty="0"/>
              <a:t>Inklusive Küchenplaner</a:t>
            </a:r>
          </a:p>
          <a:p>
            <a:pPr lvl="1"/>
            <a:r>
              <a:rPr lang="de-DE" dirty="0"/>
              <a:t>Software</a:t>
            </a:r>
          </a:p>
          <a:p>
            <a:pPr lvl="1"/>
            <a:r>
              <a:rPr lang="de-DE" dirty="0"/>
              <a:t>Handbuch</a:t>
            </a:r>
          </a:p>
        </p:txBody>
      </p:sp>
    </p:spTree>
    <p:extLst>
      <p:ext uri="{BB962C8B-B14F-4D97-AF65-F5344CB8AC3E}">
        <p14:creationId xmlns:p14="http://schemas.microsoft.com/office/powerpoint/2010/main" val="3612590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Messeplan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5532993"/>
              </p:ext>
            </p:extLst>
          </p:nvPr>
        </p:nvGraphicFramePr>
        <p:xfrm>
          <a:off x="1295400" y="2557463"/>
          <a:ext cx="96012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300">
                  <a:extLst>
                    <a:ext uri="{9D8B030D-6E8A-4147-A177-3AD203B41FA5}">
                      <a16:colId xmlns:a16="http://schemas.microsoft.com/office/drawing/2014/main" val="4252066195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1430056837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1627228031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21923598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Datum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Messe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Dauer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02258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15. Januar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Küchenwelt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Bochum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 Tage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7288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20. September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Home-Tech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Berlin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5 Tage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4008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10. Oktober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Küche &amp; Bad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Erfurt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 Tage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7508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3312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Umsätze der Verkaufsbereiche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</p:nvPr>
        </p:nvGraphicFramePr>
        <p:xfrm>
          <a:off x="1295400" y="2557463"/>
          <a:ext cx="96012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293427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sch">
  <a:themeElements>
    <a:clrScheme name="Organisch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sch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sc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44</Words>
  <Application>Microsoft Office PowerPoint</Application>
  <PresentationFormat>Breitbild</PresentationFormat>
  <Paragraphs>28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7" baseType="lpstr">
      <vt:lpstr>Arial</vt:lpstr>
      <vt:lpstr>Garamond</vt:lpstr>
      <vt:lpstr>Organisch</vt:lpstr>
      <vt:lpstr>Ideal-Küchen</vt:lpstr>
      <vt:lpstr>Neue Kataloge</vt:lpstr>
      <vt:lpstr>Messeplan</vt:lpstr>
      <vt:lpstr>Umsätze der Verkaufsbereiche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Stephan Barner</dc:creator>
  <cp:lastModifiedBy>Stephan Barner</cp:lastModifiedBy>
  <cp:revision>8</cp:revision>
  <dcterms:created xsi:type="dcterms:W3CDTF">2016-06-17T05:43:54Z</dcterms:created>
  <dcterms:modified xsi:type="dcterms:W3CDTF">2016-06-17T07:40:51Z</dcterms:modified>
</cp:coreProperties>
</file>