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sz="2400" dirty="0"/>
              <a:t>Bodennutzung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Tabelle1!$A$3</c:f>
              <c:strCache>
                <c:ptCount val="1"/>
                <c:pt idx="0">
                  <c:v>Gebäude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Tabelle1!$B$3:$D$3</c:f>
              <c:numCache>
                <c:formatCode>0\ "km²"</c:formatCode>
                <c:ptCount val="3"/>
                <c:pt idx="0">
                  <c:v>18963.126</c:v>
                </c:pt>
                <c:pt idx="1">
                  <c:v>18591.3</c:v>
                </c:pt>
                <c:pt idx="2">
                  <c:v>20657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5A-4353-A4B1-789E573D600E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Verkehr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Tabelle1!$B$4:$D$4</c:f>
              <c:numCache>
                <c:formatCode>0\ "km²"</c:formatCode>
                <c:ptCount val="3"/>
                <c:pt idx="0">
                  <c:v>14988.186000000002</c:v>
                </c:pt>
                <c:pt idx="1">
                  <c:v>14694.300000000001</c:v>
                </c:pt>
                <c:pt idx="2">
                  <c:v>16327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5A-4353-A4B1-789E573D600E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Wasser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Tabelle1!$B$5:$D$5</c:f>
              <c:numCache>
                <c:formatCode>0\ "km²"</c:formatCode>
                <c:ptCount val="3"/>
                <c:pt idx="0">
                  <c:v>7158.5640000000003</c:v>
                </c:pt>
                <c:pt idx="1">
                  <c:v>7018.2</c:v>
                </c:pt>
                <c:pt idx="2">
                  <c:v>7798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5A-4353-A4B1-789E573D600E}"/>
            </c:ext>
          </c:extLst>
        </c:ser>
        <c:ser>
          <c:idx val="4"/>
          <c:order val="4"/>
          <c:tx>
            <c:strRef>
              <c:f>Tabelle1!$A$6</c:f>
              <c:strCache>
                <c:ptCount val="1"/>
                <c:pt idx="0">
                  <c:v>Betriebsfläche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Tabelle1!$B$6:$D$6</c:f>
              <c:numCache>
                <c:formatCode>0\ "km²"</c:formatCode>
                <c:ptCount val="3"/>
                <c:pt idx="0">
                  <c:v>2228.9040000000005</c:v>
                </c:pt>
                <c:pt idx="1">
                  <c:v>2185.2000000000003</c:v>
                </c:pt>
                <c:pt idx="2">
                  <c:v>2428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5A-4353-A4B1-789E573D600E}"/>
            </c:ext>
          </c:extLst>
        </c:ser>
        <c:ser>
          <c:idx val="5"/>
          <c:order val="5"/>
          <c:tx>
            <c:strRef>
              <c:f>Tabelle1!$A$7</c:f>
              <c:strCache>
                <c:ptCount val="1"/>
                <c:pt idx="0">
                  <c:v>Erholungsfläche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Tabelle1!$B$7:$D$7</c:f>
              <c:numCache>
                <c:formatCode>0\ "km²"</c:formatCode>
                <c:ptCount val="3"/>
                <c:pt idx="0">
                  <c:v>2117.826</c:v>
                </c:pt>
                <c:pt idx="1">
                  <c:v>2076.3000000000002</c:v>
                </c:pt>
                <c:pt idx="2">
                  <c:v>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5A-4353-A4B1-789E573D6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960736"/>
        <c:axId val="127962368"/>
      </c:barChart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Forst- und Landwirtschaft</c:v>
                </c:pt>
              </c:strCache>
            </c:strRef>
          </c:tx>
          <c:spPr>
            <a:ln w="50800"/>
          </c:spPr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Tabelle1!$B$2:$D$2</c:f>
              <c:numCache>
                <c:formatCode>0\ "km²"</c:formatCode>
                <c:ptCount val="3"/>
                <c:pt idx="0">
                  <c:v>275178.76200000005</c:v>
                </c:pt>
                <c:pt idx="1">
                  <c:v>269783.10000000003</c:v>
                </c:pt>
                <c:pt idx="2">
                  <c:v>299759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C5A-4353-A4B1-789E573D6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964000"/>
        <c:axId val="127962912"/>
      </c:lineChart>
      <c:catAx>
        <c:axId val="127960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962368"/>
        <c:crosses val="autoZero"/>
        <c:auto val="1"/>
        <c:lblAlgn val="ctr"/>
        <c:lblOffset val="100"/>
        <c:noMultiLvlLbl val="0"/>
      </c:catAx>
      <c:valAx>
        <c:axId val="127962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Andere Nutzflächen</a:t>
                </a:r>
              </a:p>
            </c:rich>
          </c:tx>
          <c:overlay val="0"/>
        </c:title>
        <c:numFmt formatCode="0\ &quot;km²&quot;" sourceLinked="1"/>
        <c:majorTickMark val="out"/>
        <c:minorTickMark val="none"/>
        <c:tickLblPos val="nextTo"/>
        <c:crossAx val="127960736"/>
        <c:crosses val="autoZero"/>
        <c:crossBetween val="between"/>
      </c:valAx>
      <c:valAx>
        <c:axId val="127962912"/>
        <c:scaling>
          <c:orientation val="minMax"/>
          <c:max val="310000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/>
                  <a:t>Forst- und Landwirtschaft</a:t>
                </a:r>
              </a:p>
            </c:rich>
          </c:tx>
          <c:overlay val="0"/>
        </c:title>
        <c:numFmt formatCode="0\ &quot;km²&quot;" sourceLinked="1"/>
        <c:majorTickMark val="out"/>
        <c:minorTickMark val="none"/>
        <c:tickLblPos val="nextTo"/>
        <c:crossAx val="127964000"/>
        <c:crosses val="max"/>
        <c:crossBetween val="between"/>
      </c:valAx>
      <c:catAx>
        <c:axId val="127964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7962912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6583041546990379E-2"/>
          <c:y val="0.82065905231543923"/>
          <c:w val="0.89997869433777111"/>
          <c:h val="0.1670804970985209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124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2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71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22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63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645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74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553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32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60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62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ADA1-F7CA-4D24-B7D0-995BF9C42587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E5327-035B-4C82-B9F4-10D1138BE2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46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527270466"/>
              </p:ext>
            </p:extLst>
          </p:nvPr>
        </p:nvGraphicFramePr>
        <p:xfrm>
          <a:off x="357158" y="214290"/>
          <a:ext cx="8429684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859531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084F0A-6D9E-44FD-BC5B-EA2FB7F45AF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87F0656-489F-425A-AF35-3D5C194115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29C979-E0C6-4977-B520-3266BDFEF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f67b7-4e1d-4c89-bb2e-ae4b8b5d69df"/>
    <ds:schemaRef ds:uri="9a368bf2-ed05-4aa2-af06-b7a648b01e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Sally Wagner</dc:creator>
  <cp:lastModifiedBy>Beatrice Gubler</cp:lastModifiedBy>
  <cp:revision>2</cp:revision>
  <dcterms:created xsi:type="dcterms:W3CDTF">2011-04-08T11:02:45Z</dcterms:created>
  <dcterms:modified xsi:type="dcterms:W3CDTF">2019-12-09T12:48:11Z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