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67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sz="2400" dirty="0"/>
              <a:t>Bodennutzung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Forst- und Landwirtschaft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Tabelle1!$B$2:$D$2</c:f>
              <c:numCache>
                <c:formatCode>0\ "km²"</c:formatCode>
                <c:ptCount val="3"/>
                <c:pt idx="0">
                  <c:v>275178.76200000005</c:v>
                </c:pt>
                <c:pt idx="1">
                  <c:v>269783.10000000003</c:v>
                </c:pt>
                <c:pt idx="2">
                  <c:v>299759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75-4B3E-B7AC-56F9CF5E686E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Gebäude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Tabelle1!$B$3:$D$3</c:f>
              <c:numCache>
                <c:formatCode>0\ "km²"</c:formatCode>
                <c:ptCount val="3"/>
                <c:pt idx="0">
                  <c:v>18963.126</c:v>
                </c:pt>
                <c:pt idx="1">
                  <c:v>18591.3</c:v>
                </c:pt>
                <c:pt idx="2">
                  <c:v>20657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75-4B3E-B7AC-56F9CF5E686E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Verkehr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Tabelle1!$B$4:$D$4</c:f>
              <c:numCache>
                <c:formatCode>0\ "km²"</c:formatCode>
                <c:ptCount val="3"/>
                <c:pt idx="0">
                  <c:v>14988.186000000002</c:v>
                </c:pt>
                <c:pt idx="1">
                  <c:v>14694.300000000001</c:v>
                </c:pt>
                <c:pt idx="2">
                  <c:v>16327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75-4B3E-B7AC-56F9CF5E686E}"/>
            </c:ext>
          </c:extLst>
        </c:ser>
        <c:ser>
          <c:idx val="3"/>
          <c:order val="3"/>
          <c:tx>
            <c:strRef>
              <c:f>Tabelle1!$A$5</c:f>
              <c:strCache>
                <c:ptCount val="1"/>
                <c:pt idx="0">
                  <c:v>Wasser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Tabelle1!$B$5:$D$5</c:f>
              <c:numCache>
                <c:formatCode>0\ "km²"</c:formatCode>
                <c:ptCount val="3"/>
                <c:pt idx="0">
                  <c:v>7158.5640000000003</c:v>
                </c:pt>
                <c:pt idx="1">
                  <c:v>7018.2</c:v>
                </c:pt>
                <c:pt idx="2">
                  <c:v>7798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775-4B3E-B7AC-56F9CF5E686E}"/>
            </c:ext>
          </c:extLst>
        </c:ser>
        <c:ser>
          <c:idx val="4"/>
          <c:order val="4"/>
          <c:tx>
            <c:strRef>
              <c:f>Tabelle1!$A$6</c:f>
              <c:strCache>
                <c:ptCount val="1"/>
                <c:pt idx="0">
                  <c:v>Betriebsfläche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Tabelle1!$B$6:$D$6</c:f>
              <c:numCache>
                <c:formatCode>0\ "km²"</c:formatCode>
                <c:ptCount val="3"/>
                <c:pt idx="0">
                  <c:v>2228.9040000000005</c:v>
                </c:pt>
                <c:pt idx="1">
                  <c:v>2185.2000000000003</c:v>
                </c:pt>
                <c:pt idx="2">
                  <c:v>2428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75-4B3E-B7AC-56F9CF5E686E}"/>
            </c:ext>
          </c:extLst>
        </c:ser>
        <c:ser>
          <c:idx val="5"/>
          <c:order val="5"/>
          <c:tx>
            <c:strRef>
              <c:f>Tabelle1!$A$7</c:f>
              <c:strCache>
                <c:ptCount val="1"/>
                <c:pt idx="0">
                  <c:v>Erholungsfläche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Tabelle1!$B$7:$D$7</c:f>
              <c:numCache>
                <c:formatCode>0\ "km²"</c:formatCode>
                <c:ptCount val="3"/>
                <c:pt idx="0">
                  <c:v>2117.826</c:v>
                </c:pt>
                <c:pt idx="1">
                  <c:v>2076.3000000000002</c:v>
                </c:pt>
                <c:pt idx="2">
                  <c:v>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775-4B3E-B7AC-56F9CF5E68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1994800"/>
        <c:axId val="2131992624"/>
      </c:barChart>
      <c:catAx>
        <c:axId val="2131994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1992624"/>
        <c:crosses val="autoZero"/>
        <c:auto val="1"/>
        <c:lblAlgn val="ctr"/>
        <c:lblOffset val="100"/>
        <c:noMultiLvlLbl val="0"/>
      </c:catAx>
      <c:valAx>
        <c:axId val="2131992624"/>
        <c:scaling>
          <c:orientation val="minMax"/>
        </c:scaling>
        <c:delete val="0"/>
        <c:axPos val="l"/>
        <c:majorGridlines/>
        <c:numFmt formatCode="0\ &quot;km²&quot;" sourceLinked="1"/>
        <c:majorTickMark val="out"/>
        <c:minorTickMark val="none"/>
        <c:tickLblPos val="nextTo"/>
        <c:crossAx val="21319948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6583041546990379E-2"/>
          <c:y val="0.82065905231543923"/>
          <c:w val="0.89997869433777111"/>
          <c:h val="0.1670804970985209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66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3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52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996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16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84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804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855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7776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452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07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BBDFB-F7E0-4436-A01F-A904A477D91A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02857-3888-4D6B-94E4-BF0ADDC46D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8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320085970"/>
              </p:ext>
            </p:extLst>
          </p:nvPr>
        </p:nvGraphicFramePr>
        <p:xfrm>
          <a:off x="357158" y="214290"/>
          <a:ext cx="8429684" cy="62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48409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35C293-8F20-4A7D-B195-B76CDF4820A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B4963E3-14E8-48A0-8DFB-488521C4CE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7A497E-DAD6-48D9-B90E-A8475A7F08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3f67b7-4e1d-4c89-bb2e-ae4b8b5d69df"/>
    <ds:schemaRef ds:uri="9a368bf2-ed05-4aa2-af06-b7a648b01e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Sally Wagner</dc:creator>
  <cp:lastModifiedBy>Beatrice Gubler</cp:lastModifiedBy>
  <cp:revision>3</cp:revision>
  <dcterms:created xsi:type="dcterms:W3CDTF">2011-04-08T11:01:28Z</dcterms:created>
  <dcterms:modified xsi:type="dcterms:W3CDTF">2019-12-09T12:48:16Z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