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style2.xml" ContentType="application/vnd.ms-office.chartstyle+xml"/>
  <Override PartName="/ppt/charts/chart2.xml" ContentType="application/vnd.openxmlformats-officedocument.drawingml.chart+xml"/>
  <Override PartName="/ppt/charts/colors2.xml" ContentType="application/vnd.ms-office.chartcolorstyle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de-DE" sz="1800" b="0" i="0" baseline="0" dirty="0">
                <a:effectLst/>
              </a:rPr>
              <a:t>Erwerbslosenquote bei Männern im Vorjahr</a:t>
            </a:r>
            <a:endParaRPr lang="de-DE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Insgesamt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Mär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</c:strCache>
            </c:strRef>
          </c:cat>
          <c:val>
            <c:numRef>
              <c:f>Tabelle1!$B$2:$B$7</c:f>
              <c:numCache>
                <c:formatCode>0.0%</c:formatCode>
                <c:ptCount val="6"/>
                <c:pt idx="0">
                  <c:v>8.199999999999999E-2</c:v>
                </c:pt>
                <c:pt idx="1">
                  <c:v>8.199999999999999E-2</c:v>
                </c:pt>
                <c:pt idx="2">
                  <c:v>8.3000000000000004E-2</c:v>
                </c:pt>
                <c:pt idx="3">
                  <c:v>7.8E-2</c:v>
                </c:pt>
                <c:pt idx="4">
                  <c:v>7.0999999999999994E-2</c:v>
                </c:pt>
                <c:pt idx="5">
                  <c:v>7.5999999999999998E-2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99-4020-831E-2B380385F58F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Ab 25 Jahren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Mär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</c:strCache>
            </c:strRef>
          </c:cat>
          <c:val>
            <c:numRef>
              <c:f>Tabelle1!$C$2:$C$7</c:f>
              <c:numCache>
                <c:formatCode>0.0%</c:formatCode>
                <c:ptCount val="6"/>
                <c:pt idx="0">
                  <c:v>0.111</c:v>
                </c:pt>
                <c:pt idx="1">
                  <c:v>0.121</c:v>
                </c:pt>
                <c:pt idx="2">
                  <c:v>0.11900000000000001</c:v>
                </c:pt>
                <c:pt idx="3">
                  <c:v>0.107</c:v>
                </c:pt>
                <c:pt idx="4">
                  <c:v>9.6999999999999989E-2</c:v>
                </c:pt>
                <c:pt idx="5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99-4020-831E-2B380385F58F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Unter 25 Jahren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Mär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</c:strCache>
            </c:strRef>
          </c:cat>
          <c:val>
            <c:numRef>
              <c:f>Tabelle1!$D$2:$D$7</c:f>
              <c:numCache>
                <c:formatCode>0.0%</c:formatCode>
                <c:ptCount val="6"/>
                <c:pt idx="0">
                  <c:v>7.8E-2</c:v>
                </c:pt>
                <c:pt idx="1">
                  <c:v>7.6999999999999999E-2</c:v>
                </c:pt>
                <c:pt idx="2">
                  <c:v>7.9000000000000001E-2</c:v>
                </c:pt>
                <c:pt idx="3">
                  <c:v>7.400000000000001E-2</c:v>
                </c:pt>
                <c:pt idx="4">
                  <c:v>6.8000000000000005E-2</c:v>
                </c:pt>
                <c:pt idx="5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99-4020-831E-2B380385F5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8540832"/>
        <c:axId val="458544768"/>
      </c:barChart>
      <c:catAx>
        <c:axId val="458540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8544768"/>
        <c:crosses val="autoZero"/>
        <c:auto val="1"/>
        <c:lblAlgn val="ctr"/>
        <c:lblOffset val="100"/>
        <c:noMultiLvlLbl val="0"/>
      </c:catAx>
      <c:valAx>
        <c:axId val="45854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8540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de-DE" sz="1800" b="0" i="0" baseline="0" dirty="0">
                <a:effectLst/>
              </a:rPr>
              <a:t>Erwerbslosenquote bei Männern im Vorjahr</a:t>
            </a:r>
            <a:endParaRPr lang="de-DE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Insgesamt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Tabelle1!$A$2:$A$7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Mär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</c:strCache>
            </c:strRef>
          </c:cat>
          <c:val>
            <c:numRef>
              <c:f>Tabelle1!$B$2:$B$7</c:f>
              <c:numCache>
                <c:formatCode>0.0%</c:formatCode>
                <c:ptCount val="6"/>
                <c:pt idx="0">
                  <c:v>8.199999999999999E-2</c:v>
                </c:pt>
                <c:pt idx="1">
                  <c:v>8.199999999999999E-2</c:v>
                </c:pt>
                <c:pt idx="2">
                  <c:v>8.3000000000000004E-2</c:v>
                </c:pt>
                <c:pt idx="3">
                  <c:v>7.8E-2</c:v>
                </c:pt>
                <c:pt idx="4">
                  <c:v>7.0999999999999994E-2</c:v>
                </c:pt>
                <c:pt idx="5">
                  <c:v>7.5999999999999998E-2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99-4020-831E-2B380385F5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8540832"/>
        <c:axId val="458544768"/>
      </c:areaChart>
      <c:barChart>
        <c:barDir val="col"/>
        <c:grouping val="clustere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Ab 25 Jahren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Mär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</c:strCache>
            </c:strRef>
          </c:cat>
          <c:val>
            <c:numRef>
              <c:f>Tabelle1!$C$2:$C$7</c:f>
              <c:numCache>
                <c:formatCode>0.0%</c:formatCode>
                <c:ptCount val="6"/>
                <c:pt idx="0">
                  <c:v>0.111</c:v>
                </c:pt>
                <c:pt idx="1">
                  <c:v>0.121</c:v>
                </c:pt>
                <c:pt idx="2">
                  <c:v>0.11900000000000001</c:v>
                </c:pt>
                <c:pt idx="3">
                  <c:v>0.107</c:v>
                </c:pt>
                <c:pt idx="4">
                  <c:v>9.6999999999999989E-2</c:v>
                </c:pt>
                <c:pt idx="5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99-4020-831E-2B380385F58F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Unter 25 Jahren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Mär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</c:strCache>
            </c:strRef>
          </c:cat>
          <c:val>
            <c:numRef>
              <c:f>Tabelle1!$D$2:$D$7</c:f>
              <c:numCache>
                <c:formatCode>0.0%</c:formatCode>
                <c:ptCount val="6"/>
                <c:pt idx="0">
                  <c:v>7.8E-2</c:v>
                </c:pt>
                <c:pt idx="1">
                  <c:v>7.6999999999999999E-2</c:v>
                </c:pt>
                <c:pt idx="2">
                  <c:v>7.9000000000000001E-2</c:v>
                </c:pt>
                <c:pt idx="3">
                  <c:v>7.400000000000001E-2</c:v>
                </c:pt>
                <c:pt idx="4">
                  <c:v>6.8000000000000005E-2</c:v>
                </c:pt>
                <c:pt idx="5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99-4020-831E-2B380385F5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8540832"/>
        <c:axId val="458544768"/>
      </c:barChart>
      <c:catAx>
        <c:axId val="458540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8544768"/>
        <c:crosses val="autoZero"/>
        <c:auto val="1"/>
        <c:lblAlgn val="ctr"/>
        <c:lblOffset val="100"/>
        <c:noMultiLvlLbl val="0"/>
      </c:catAx>
      <c:valAx>
        <c:axId val="45854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58540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FA3E0-30C5-4307-BF7F-75FD589E3B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7AC69B2-10DE-42EE-A9B0-6BD5A76EB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1DD3E3-C7E7-43BB-975C-8B49B9012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69E0B3-6031-40FE-BE9D-0D23823C6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491066-ECFC-4469-A92A-8A0655B3D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7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B70D6F-8816-4B14-A696-D6FF5383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76FACF9-2066-45D5-BB0A-6AD190674B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959EC1-00EC-46AF-A5CF-5A20F3F6A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4EFC1E-E88B-4E99-ACBF-1151CCB25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76D2DF-84F8-4779-80C3-23F47BC1C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060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98E5895-1D79-41B8-ABE3-5A7C0EB65D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B786FE-10F9-4571-94F1-6DDA51E21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200927-1FB1-44F5-A5F2-8B8BB2CC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08FBEB-C578-4769-8EAF-D1CF41914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C5B915-4EDA-469D-8D5E-D4EEC053A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304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270919-7CC7-4AE4-8838-BADB7631F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93D033-D8D4-44DE-A8DB-2D38630B7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707312-17E7-412E-A973-2CFE38FE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BDAEA4-AF3D-47AB-B034-CF4B66B5F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315064-7347-4708-B519-1FA57C64B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3247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07CA24-272A-475F-BB44-58D028F45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29B318-945A-45DD-825F-E9E682CE7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C2938-AD40-4B8F-AA94-8EC8270FA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4B4B79-05A8-4A1B-9108-89278800A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591543-0845-466D-B01D-5B5F0AC6B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96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A0F507-B009-4B5B-A559-2EB94C85A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7EAC1B-F9C9-45D1-8D0F-67F568A01E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509999D-326B-42DD-B73D-CA2D720D4A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20BDC9-0B17-4371-9B74-1D6BD712B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FF0EC9C-170F-4FF1-8686-9FF30F5A5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C34C09-8CDB-455C-B032-25834D430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54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561C5A-8678-4264-B8AD-0BE14FA61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7477788-66A2-48BD-9889-06DF9CD5A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45B105-CDC0-43E2-87CE-27ED6B41E2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2B4D90-7E61-4C07-A631-87AD86B11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9482887-6881-4916-8F2C-66DC2783F3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A0E112B-B0B1-4525-A2DC-4FFEB2AF4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406F408-7944-4BD1-A58E-06D89C447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8860BC-4EA2-4D57-B320-E41C2D100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15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24FBE-B9CD-4AA0-80D2-D6A1EAAC9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8191076-202F-4F2C-9237-AC77FAF0F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B8FA79-30A5-425F-B083-FE19EEB1E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788D6B-CFBA-4F6D-93E0-1BF55FED1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825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6EA0676-6C71-4C54-8AE0-DFD4CD8F1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C1BDB79-EEE3-4855-99D0-A274349FF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B72490-1C87-4D7D-97FA-538D7FCE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80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08D13-F56A-4290-BF4C-F75AEFE21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DC19E4-5585-4B73-8E01-52ACDE753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264B37-5BA0-4D02-8DE2-B804687EE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85BD99-0233-4B2F-84A2-8F5F2BBFB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394738-EB1D-4DD5-B40E-82E7ABA66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74B1B2-D078-4DC8-AF7B-544EEEB0D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341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0A340-9CD3-4913-A6FC-E52A30DC5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569F8E9-BC1B-4127-9B5A-1093B66823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2850A22-202A-4034-B499-7527B1CE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5DB50E-404B-4853-898E-6C8E9CEBD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C2F679-EBA3-4D30-ADEF-C3DC21DFA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7288B3-D766-4D1C-B8DA-CB23570FA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383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E7090B-B497-4177-8B3C-1C5EBC0F7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3A6CD9-CB79-45D3-B465-CFBD6EB70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33CE1B-88A7-4BF3-BC74-41081B0B7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A5C1C-3273-4772-9EAD-DFEE0606C2F0}" type="datetimeFigureOut">
              <a:rPr lang="de-DE" smtClean="0"/>
              <a:t>10.12.2019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9C8821-C1EC-462D-8DA3-CB465F412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05F396-30A0-43CB-8191-3E9BE0B78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B9916-C8FC-46DE-AE9E-430483E2BB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92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0404ADC4-7D80-46D9-81A0-0E90AF2375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552268"/>
              </p:ext>
            </p:extLst>
          </p:nvPr>
        </p:nvGraphicFramePr>
        <p:xfrm>
          <a:off x="926690" y="1253331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4775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0404ADC4-7D80-46D9-81A0-0E90AF23755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26690" y="1253331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6094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906AE5-94C9-4345-A6AA-B747ABB64AE7}"/>
</file>

<file path=customXml/itemProps2.xml><?xml version="1.0" encoding="utf-8"?>
<ds:datastoreItem xmlns:ds="http://schemas.openxmlformats.org/officeDocument/2006/customXml" ds:itemID="{F10F754E-0B1C-4888-92BF-E1C7B9506D35}"/>
</file>

<file path=customXml/itemProps3.xml><?xml version="1.0" encoding="utf-8"?>
<ds:datastoreItem xmlns:ds="http://schemas.openxmlformats.org/officeDocument/2006/customXml" ds:itemID="{D6575988-EB18-4181-B751-3DEFD38B7EB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Breitbild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Beatrice Gubler</dc:creator>
  <cp:lastModifiedBy>Beatrice Gubler</cp:lastModifiedBy>
  <cp:revision>3</cp:revision>
  <dcterms:created xsi:type="dcterms:W3CDTF">2019-12-10T10:46:37Z</dcterms:created>
  <dcterms:modified xsi:type="dcterms:W3CDTF">2019-12-10T11:15:13Z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