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1.xml" ContentType="application/vnd.openxmlformats-officedocument.theme+xml"/>
  <Override PartName="/ppt/charts/chart2.xml" ContentType="application/vnd.openxmlformats-officedocument.drawingml.chart+xml"/>
  <Override PartName="/ppt/charts/colors1.xml" ContentType="application/vnd.ms-office.chartcolorstyle+xml"/>
  <Override PartName="/ppt/charts/style1.xml" ContentType="application/vnd.ms-office.chartstyle+xml"/>
  <Override PartName="/ppt/charts/chart1.xml" ContentType="application/vnd.openxmlformats-officedocument.drawingml.chart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7" r:id="rId3"/>
    <p:sldId id="258" r:id="rId4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83" d="100"/>
          <a:sy n="83" d="100"/>
        </p:scale>
        <p:origin x="384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slide" Target="slides/slide3.xml"/><Relationship Id="rId9" Type="http://schemas.openxmlformats.org/officeDocument/2006/relationships/customXml" Target="../customXml/item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Regie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Tabelle1!$A$2</c:f>
              <c:strCache>
                <c:ptCount val="1"/>
                <c:pt idx="0">
                  <c:v>Anzahl</c:v>
                </c:pt>
              </c:strCache>
            </c:strRef>
          </c:cat>
          <c:val>
            <c:numRef>
              <c:f>Tabelle1!$B$2</c:f>
              <c:numCache>
                <c:formatCode>General</c:formatCode>
                <c:ptCount val="1"/>
                <c:pt idx="0">
                  <c:v>37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615-4A14-8C09-20BFF33B9449}"/>
            </c:ext>
          </c:extLst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Tontechnik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Tabelle1!$A$2</c:f>
              <c:strCache>
                <c:ptCount val="1"/>
                <c:pt idx="0">
                  <c:v>Anzahl</c:v>
                </c:pt>
              </c:strCache>
            </c:strRef>
          </c:cat>
          <c:val>
            <c:numRef>
              <c:f>Tabelle1!$C$2</c:f>
              <c:numCache>
                <c:formatCode>General</c:formatCode>
                <c:ptCount val="1"/>
                <c:pt idx="0">
                  <c:v>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615-4A14-8C09-20BFF33B9449}"/>
            </c:ext>
          </c:extLst>
        </c:ser>
        <c:ser>
          <c:idx val="2"/>
          <c:order val="2"/>
          <c:tx>
            <c:strRef>
              <c:f>Tabelle1!$D$1</c:f>
              <c:strCache>
                <c:ptCount val="1"/>
                <c:pt idx="0">
                  <c:v>Schnitt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Tabelle1!$A$2</c:f>
              <c:strCache>
                <c:ptCount val="1"/>
                <c:pt idx="0">
                  <c:v>Anzahl</c:v>
                </c:pt>
              </c:strCache>
            </c:strRef>
          </c:cat>
          <c:val>
            <c:numRef>
              <c:f>Tabelle1!$D$2</c:f>
              <c:numCache>
                <c:formatCode>General</c:formatCode>
                <c:ptCount val="1"/>
                <c:pt idx="0">
                  <c:v>41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4615-4A14-8C09-20BFF33B9449}"/>
            </c:ext>
          </c:extLst>
        </c:ser>
        <c:ser>
          <c:idx val="3"/>
          <c:order val="3"/>
          <c:tx>
            <c:strRef>
              <c:f>Tabelle1!$E$1</c:f>
              <c:strCache>
                <c:ptCount val="1"/>
                <c:pt idx="0">
                  <c:v>Drebuch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Tabelle1!$A$2</c:f>
              <c:strCache>
                <c:ptCount val="1"/>
                <c:pt idx="0">
                  <c:v>Anzahl</c:v>
                </c:pt>
              </c:strCache>
            </c:strRef>
          </c:cat>
          <c:val>
            <c:numRef>
              <c:f>Tabelle1!$E$2</c:f>
              <c:numCache>
                <c:formatCode>General</c:formatCode>
                <c:ptCount val="1"/>
                <c:pt idx="0">
                  <c:v>22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4615-4A14-8C09-20BFF33B944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71616488"/>
        <c:axId val="574823224"/>
      </c:barChart>
      <c:catAx>
        <c:axId val="3716164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574823224"/>
        <c:crosses val="autoZero"/>
        <c:auto val="1"/>
        <c:lblAlgn val="ctr"/>
        <c:lblOffset val="100"/>
        <c:noMultiLvlLbl val="0"/>
      </c:catAx>
      <c:valAx>
        <c:axId val="57482322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37161648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hPercent val="62"/>
      <c:rotY val="20"/>
      <c:depthPercent val="10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7.6911149995139497E-2"/>
          <c:y val="8.5507501036054701E-2"/>
          <c:w val="0.77517564402810324"/>
          <c:h val="0.75483870967741951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Rabatt</c:v>
                </c:pt>
              </c:strCache>
            </c:strRef>
          </c:tx>
          <c:invertIfNegative val="0"/>
          <c:cat>
            <c:strRef>
              <c:f>Sheet1!$B$1:$J$1</c:f>
              <c:strCache>
                <c:ptCount val="9"/>
                <c:pt idx="0">
                  <c:v>ab 2</c:v>
                </c:pt>
                <c:pt idx="1">
                  <c:v>ab 10</c:v>
                </c:pt>
                <c:pt idx="2">
                  <c:v>ab 30</c:v>
                </c:pt>
                <c:pt idx="3">
                  <c:v>ab 50</c:v>
                </c:pt>
                <c:pt idx="4">
                  <c:v>ab 100</c:v>
                </c:pt>
                <c:pt idx="5">
                  <c:v>ab 200</c:v>
                </c:pt>
                <c:pt idx="6">
                  <c:v>ab 300</c:v>
                </c:pt>
                <c:pt idx="7">
                  <c:v>ab 400</c:v>
                </c:pt>
                <c:pt idx="8">
                  <c:v>ab 500</c:v>
                </c:pt>
              </c:strCache>
            </c:strRef>
          </c:cat>
          <c:val>
            <c:numRef>
              <c:f>Sheet1!$B$2:$J$2</c:f>
              <c:numCache>
                <c:formatCode>0%</c:formatCode>
                <c:ptCount val="9"/>
                <c:pt idx="0">
                  <c:v>3.0000000000000002E-2</c:v>
                </c:pt>
                <c:pt idx="1">
                  <c:v>4.0000000000000008E-2</c:v>
                </c:pt>
                <c:pt idx="2">
                  <c:v>6.0000000000000005E-2</c:v>
                </c:pt>
                <c:pt idx="3">
                  <c:v>0.1</c:v>
                </c:pt>
                <c:pt idx="4">
                  <c:v>0.14000000000000001</c:v>
                </c:pt>
                <c:pt idx="5">
                  <c:v>0.16</c:v>
                </c:pt>
                <c:pt idx="6">
                  <c:v>0.2</c:v>
                </c:pt>
                <c:pt idx="7">
                  <c:v>0.21000000000000002</c:v>
                </c:pt>
                <c:pt idx="8">
                  <c:v>0.22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6F2-4B8E-BF18-6835B19DA9D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gapDepth val="0"/>
        <c:shape val="box"/>
        <c:axId val="652023920"/>
        <c:axId val="593974176"/>
        <c:axId val="0"/>
      </c:bar3DChart>
      <c:catAx>
        <c:axId val="65202392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low"/>
        <c:txPr>
          <a:bodyPr rot="0" vert="horz"/>
          <a:lstStyle/>
          <a:p>
            <a:pPr>
              <a:defRPr/>
            </a:pPr>
            <a:endParaRPr lang="de-DE"/>
          </a:p>
        </c:txPr>
        <c:crossAx val="593974176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593974176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txPr>
          <a:bodyPr rot="0" vert="horz"/>
          <a:lstStyle/>
          <a:p>
            <a:pPr>
              <a:defRPr/>
            </a:pPr>
            <a:endParaRPr lang="de-DE"/>
          </a:p>
        </c:txPr>
        <c:crossAx val="65202392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6651053864168615"/>
          <c:y val="0.46236559139784961"/>
          <c:w val="0.11402388937493925"/>
          <c:h val="7.790932449233319E-2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de-DE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D6595-5B11-4CF2-BC74-07AC838D1C85}" type="datetimeFigureOut">
              <a:rPr lang="de-DE" smtClean="0"/>
              <a:t>18.10.2019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C967D-62C0-4CB5-9D7B-3EFCDCA06CD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497496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D6595-5B11-4CF2-BC74-07AC838D1C85}" type="datetimeFigureOut">
              <a:rPr lang="de-DE" smtClean="0"/>
              <a:t>18.10.2019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C967D-62C0-4CB5-9D7B-3EFCDCA06CD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521665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D6595-5B11-4CF2-BC74-07AC838D1C85}" type="datetimeFigureOut">
              <a:rPr lang="de-DE" smtClean="0"/>
              <a:t>18.10.2019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C967D-62C0-4CB5-9D7B-3EFCDCA06CD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664995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D6595-5B11-4CF2-BC74-07AC838D1C85}" type="datetimeFigureOut">
              <a:rPr lang="de-DE" smtClean="0"/>
              <a:t>18.10.2019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C967D-62C0-4CB5-9D7B-3EFCDCA06CD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341352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D6595-5B11-4CF2-BC74-07AC838D1C85}" type="datetimeFigureOut">
              <a:rPr lang="de-DE" smtClean="0"/>
              <a:t>18.10.2019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C967D-62C0-4CB5-9D7B-3EFCDCA06CD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899340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D6595-5B11-4CF2-BC74-07AC838D1C85}" type="datetimeFigureOut">
              <a:rPr lang="de-DE" smtClean="0"/>
              <a:t>18.10.2019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C967D-62C0-4CB5-9D7B-3EFCDCA06CD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177954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D6595-5B11-4CF2-BC74-07AC838D1C85}" type="datetimeFigureOut">
              <a:rPr lang="de-DE" smtClean="0"/>
              <a:t>18.10.2019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C967D-62C0-4CB5-9D7B-3EFCDCA06CD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767441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D6595-5B11-4CF2-BC74-07AC838D1C85}" type="datetimeFigureOut">
              <a:rPr lang="de-DE" smtClean="0"/>
              <a:t>18.10.2019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C967D-62C0-4CB5-9D7B-3EFCDCA06CD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195596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D6595-5B11-4CF2-BC74-07AC838D1C85}" type="datetimeFigureOut">
              <a:rPr lang="de-DE" smtClean="0"/>
              <a:t>18.10.2019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C967D-62C0-4CB5-9D7B-3EFCDCA06CD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458500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D6595-5B11-4CF2-BC74-07AC838D1C85}" type="datetimeFigureOut">
              <a:rPr lang="de-DE" smtClean="0"/>
              <a:t>18.10.2019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C967D-62C0-4CB5-9D7B-3EFCDCA06CD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095376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D6595-5B11-4CF2-BC74-07AC838D1C85}" type="datetimeFigureOut">
              <a:rPr lang="de-DE" smtClean="0"/>
              <a:t>18.10.2019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C967D-62C0-4CB5-9D7B-3EFCDCA06CD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852113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4D6595-5B11-4CF2-BC74-07AC838D1C85}" type="datetimeFigureOut">
              <a:rPr lang="de-DE" smtClean="0"/>
              <a:t>18.10.2019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2C967D-62C0-4CB5-9D7B-3EFCDCA06CD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423399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87A89DD-8367-4D12-B231-B575910D36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 dirty="0"/>
          </a:p>
        </p:txBody>
      </p:sp>
      <p:graphicFrame>
        <p:nvGraphicFramePr>
          <p:cNvPr id="6" name="Inhaltsplatzhalter 5">
            <a:extLst>
              <a:ext uri="{FF2B5EF4-FFF2-40B4-BE49-F238E27FC236}">
                <a16:creationId xmlns:a16="http://schemas.microsoft.com/office/drawing/2014/main" id="{2B864F5A-7B96-4265-85B6-499633FB3AF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02634530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5347252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graphicFrame>
        <p:nvGraphicFramePr>
          <p:cNvPr id="6" name="Object 6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51376527"/>
              </p:ext>
            </p:extLst>
          </p:nvPr>
        </p:nvGraphicFramePr>
        <p:xfrm>
          <a:off x="1800896" y="1909294"/>
          <a:ext cx="8229600" cy="45243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5544966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88986576"/>
              </p:ext>
            </p:extLst>
          </p:nvPr>
        </p:nvGraphicFramePr>
        <p:xfrm>
          <a:off x="1981200" y="1771517"/>
          <a:ext cx="8229600" cy="48291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14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96583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8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Bereich</a:t>
                      </a:r>
                      <a:endParaRPr kumimoji="0" lang="de-DE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Anzahl</a:t>
                      </a:r>
                      <a:endParaRPr kumimoji="0" lang="de-DE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6583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8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Regie</a:t>
                      </a:r>
                      <a:endParaRPr kumimoji="0" lang="de-DE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8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37</a:t>
                      </a:r>
                      <a:endParaRPr kumimoji="0" lang="de-DE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6583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8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Tontechnik</a:t>
                      </a:r>
                      <a:endParaRPr kumimoji="0" lang="de-DE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8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15</a:t>
                      </a:r>
                      <a:endParaRPr kumimoji="0" lang="de-DE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6583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Schnitt</a:t>
                      </a:r>
                      <a:endParaRPr kumimoji="0" lang="de-DE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8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41</a:t>
                      </a:r>
                      <a:endParaRPr kumimoji="0" lang="de-DE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6583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Drehbuch</a:t>
                      </a:r>
                      <a:endParaRPr kumimoji="0" lang="de-DE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8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22</a:t>
                      </a:r>
                      <a:endParaRPr kumimoji="0" lang="de-DE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371572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836E93974DE7E0448DB42DDCBB8F0581" ma:contentTypeVersion="9" ma:contentTypeDescription="Ein neues Dokument erstellen." ma:contentTypeScope="" ma:versionID="376e831f0414ef421c3eb24df887be0f">
  <xsd:schema xmlns:xsd="http://www.w3.org/2001/XMLSchema" xmlns:xs="http://www.w3.org/2001/XMLSchema" xmlns:p="http://schemas.microsoft.com/office/2006/metadata/properties" xmlns:ns2="fc3f67b7-4e1d-4c89-bb2e-ae4b8b5d69df" xmlns:ns3="9a368bf2-ed05-4aa2-af06-b7a648b01e63" targetNamespace="http://schemas.microsoft.com/office/2006/metadata/properties" ma:root="true" ma:fieldsID="1ac15629f476b026b03829b70d4ac205" ns2:_="" ns3:_="">
    <xsd:import namespace="fc3f67b7-4e1d-4c89-bb2e-ae4b8b5d69df"/>
    <xsd:import namespace="9a368bf2-ed05-4aa2-af06-b7a648b01e6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3:SharedWithUsers" minOccurs="0"/>
                <xsd:element ref="ns3:SharedWithDetails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c3f67b7-4e1d-4c89-bb2e-ae4b8b5d69d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11" nillable="true" ma:displayName="MediaServiceAutoTags" ma:description="" ma:internalName="MediaServiceAutoTags" ma:readOnly="true">
      <xsd:simpleType>
        <xsd:restriction base="dms:Text"/>
      </xsd:simpleType>
    </xsd:element>
    <xsd:element name="MediaServiceOCR" ma:index="14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a368bf2-ed05-4aa2-af06-b7a648b01e63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Freigegeben für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Freigegeben für -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F303EC30-0E37-4241-B9DF-02EA212E5D54}"/>
</file>

<file path=customXml/itemProps2.xml><?xml version="1.0" encoding="utf-8"?>
<ds:datastoreItem xmlns:ds="http://schemas.openxmlformats.org/officeDocument/2006/customXml" ds:itemID="{2B77DD05-878C-44B6-823C-E8B01D0B144B}"/>
</file>

<file path=customXml/itemProps3.xml><?xml version="1.0" encoding="utf-8"?>
<ds:datastoreItem xmlns:ds="http://schemas.openxmlformats.org/officeDocument/2006/customXml" ds:itemID="{3EC56D57-9964-4AE0-9777-CA9332758252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</Words>
  <Application>Microsoft Office PowerPoint</Application>
  <PresentationFormat>Breitbild</PresentationFormat>
  <Paragraphs>11</Paragraphs>
  <Slides>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Zusammensetzung der Jury</dc:title>
  <dc:creator>Lina Wagner</dc:creator>
  <cp:lastModifiedBy>Beatrice Gubler</cp:lastModifiedBy>
  <cp:revision>4</cp:revision>
  <dcterms:created xsi:type="dcterms:W3CDTF">2015-11-14T13:03:34Z</dcterms:created>
  <dcterms:modified xsi:type="dcterms:W3CDTF">2019-10-18T11:02:32Z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0x010100836E93974DE7E0448DB42DDCBB8F0581</vt:lpwstr>
  </property>
</Properties>
</file>