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83" d="100"/>
          <a:sy n="83" d="100"/>
        </p:scale>
        <p:origin x="38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customXml" Target="../customXml/item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Tabelle1!$A$2</c:f>
              <c:strCache>
                <c:ptCount val="1"/>
                <c:pt idx="0">
                  <c:v>Anzahl</c:v>
                </c:pt>
              </c:strCache>
            </c:strRef>
          </c:tx>
          <c:cat>
            <c:strRef>
              <c:f>Tabelle1!$B$1:$E$1</c:f>
              <c:strCache>
                <c:ptCount val="4"/>
                <c:pt idx="0">
                  <c:v>Regie</c:v>
                </c:pt>
                <c:pt idx="1">
                  <c:v>Tontechnik</c:v>
                </c:pt>
                <c:pt idx="2">
                  <c:v>Schnitt</c:v>
                </c:pt>
                <c:pt idx="3">
                  <c:v>Drehbuch</c:v>
                </c:pt>
              </c:strCache>
            </c:strRef>
          </c:cat>
          <c:val>
            <c:numRef>
              <c:f>Tabelle1!$B$2:$E$2</c:f>
              <c:numCache>
                <c:formatCode>General</c:formatCode>
                <c:ptCount val="4"/>
                <c:pt idx="0">
                  <c:v>37</c:v>
                </c:pt>
                <c:pt idx="1">
                  <c:v>15</c:v>
                </c:pt>
                <c:pt idx="2">
                  <c:v>41</c:v>
                </c:pt>
                <c:pt idx="3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2F-4C8F-8DF1-ECDEBF0C05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8454332552693226E-2"/>
          <c:y val="5.1612903225806465E-2"/>
          <c:w val="0.77517564402810324"/>
          <c:h val="0.75483870967741951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Rabatt</c:v>
                </c:pt>
              </c:strCache>
            </c:strRef>
          </c:tx>
          <c:marker>
            <c:symbol val="none"/>
          </c:marker>
          <c:cat>
            <c:strRef>
              <c:f>Sheet1!$B$1:$J$1</c:f>
              <c:strCache>
                <c:ptCount val="9"/>
                <c:pt idx="0">
                  <c:v>ab 2</c:v>
                </c:pt>
                <c:pt idx="1">
                  <c:v>ab 10</c:v>
                </c:pt>
                <c:pt idx="2">
                  <c:v>ab 30</c:v>
                </c:pt>
                <c:pt idx="3">
                  <c:v>ab 50</c:v>
                </c:pt>
                <c:pt idx="4">
                  <c:v>ab 100</c:v>
                </c:pt>
                <c:pt idx="5">
                  <c:v>ab 200</c:v>
                </c:pt>
                <c:pt idx="6">
                  <c:v>ab 300</c:v>
                </c:pt>
                <c:pt idx="7">
                  <c:v>ab 400</c:v>
                </c:pt>
                <c:pt idx="8">
                  <c:v>ab 500</c:v>
                </c:pt>
              </c:strCache>
            </c:strRef>
          </c:cat>
          <c:val>
            <c:numRef>
              <c:f>Sheet1!$B$2:$J$2</c:f>
              <c:numCache>
                <c:formatCode>0%</c:formatCode>
                <c:ptCount val="9"/>
                <c:pt idx="0">
                  <c:v>0.03</c:v>
                </c:pt>
                <c:pt idx="1">
                  <c:v>0.04</c:v>
                </c:pt>
                <c:pt idx="2">
                  <c:v>0.06</c:v>
                </c:pt>
                <c:pt idx="3">
                  <c:v>0.1</c:v>
                </c:pt>
                <c:pt idx="4">
                  <c:v>0.14000000000000001</c:v>
                </c:pt>
                <c:pt idx="5">
                  <c:v>0.16</c:v>
                </c:pt>
                <c:pt idx="6">
                  <c:v>0.2</c:v>
                </c:pt>
                <c:pt idx="7">
                  <c:v>0.21</c:v>
                </c:pt>
                <c:pt idx="8">
                  <c:v>0.22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D85-430C-8411-F2CFA89E4E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1659381808"/>
        <c:axId val="-1659378000"/>
      </c:lineChart>
      <c:catAx>
        <c:axId val="-16593818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 rot="0" vert="horz"/>
          <a:lstStyle/>
          <a:p>
            <a:pPr>
              <a:defRPr/>
            </a:pPr>
            <a:endParaRPr lang="de-DE"/>
          </a:p>
        </c:txPr>
        <c:crossAx val="-165937800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-165937800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de-DE"/>
          </a:p>
        </c:txPr>
        <c:crossAx val="-16593818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6651053864168615"/>
          <c:y val="0.46236559139784961"/>
          <c:w val="0.12054012345679012"/>
          <c:h val="7.790932449233319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6595-5B11-4CF2-BC74-07AC838D1C85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C967D-62C0-4CB5-9D7B-3EFCDCA06C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9749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6595-5B11-4CF2-BC74-07AC838D1C85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C967D-62C0-4CB5-9D7B-3EFCDCA06C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2166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6595-5B11-4CF2-BC74-07AC838D1C85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C967D-62C0-4CB5-9D7B-3EFCDCA06C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6499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6595-5B11-4CF2-BC74-07AC838D1C85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C967D-62C0-4CB5-9D7B-3EFCDCA06C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4135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6595-5B11-4CF2-BC74-07AC838D1C85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C967D-62C0-4CB5-9D7B-3EFCDCA06C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9934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6595-5B11-4CF2-BC74-07AC838D1C85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C967D-62C0-4CB5-9D7B-3EFCDCA06C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7795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6595-5B11-4CF2-BC74-07AC838D1C85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C967D-62C0-4CB5-9D7B-3EFCDCA06C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6744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6595-5B11-4CF2-BC74-07AC838D1C85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C967D-62C0-4CB5-9D7B-3EFCDCA06C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9559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6595-5B11-4CF2-BC74-07AC838D1C85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C967D-62C0-4CB5-9D7B-3EFCDCA06C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5850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6595-5B11-4CF2-BC74-07AC838D1C85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C967D-62C0-4CB5-9D7B-3EFCDCA06C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9537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6595-5B11-4CF2-BC74-07AC838D1C85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C967D-62C0-4CB5-9D7B-3EFCDCA06C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5211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4D6595-5B11-4CF2-BC74-07AC838D1C85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2C967D-62C0-4CB5-9D7B-3EFCDCA06C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2339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Zusammensetzung der Jury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1981200" y="1600201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68929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Rabatte</a:t>
            </a:r>
          </a:p>
        </p:txBody>
      </p:sp>
      <p:graphicFrame>
        <p:nvGraphicFramePr>
          <p:cNvPr id="6" name="Object 6"/>
          <p:cNvGraphicFramePr>
            <a:graphicFrameLocks noGrp="1" noChangeAspect="1"/>
          </p:cNvGraphicFramePr>
          <p:nvPr>
            <p:ph idx="1"/>
          </p:nvPr>
        </p:nvGraphicFramePr>
        <p:xfrm>
          <a:off x="1981200" y="1600201"/>
          <a:ext cx="8229600" cy="4524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19968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Gremium: Zusammensetzung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1981200" y="1600201"/>
          <a:ext cx="8229600" cy="48291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658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Bereich</a:t>
                      </a:r>
                      <a:endParaRPr kumimoji="0" lang="de-DE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90000" marB="90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Anzahl</a:t>
                      </a:r>
                      <a:endParaRPr kumimoji="0" lang="de-DE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90000" marB="90000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58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Regie</a:t>
                      </a:r>
                      <a:endParaRPr kumimoji="0" lang="de-DE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90000" marB="90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37</a:t>
                      </a:r>
                      <a:endParaRPr kumimoji="0" lang="de-DE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90000" marB="9000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658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Tontechnik</a:t>
                      </a:r>
                      <a:endParaRPr kumimoji="0" lang="de-DE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90000" marB="90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15</a:t>
                      </a:r>
                      <a:endParaRPr kumimoji="0" lang="de-DE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90000" marB="9000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658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Schnitt</a:t>
                      </a:r>
                      <a:endParaRPr kumimoji="0" lang="de-DE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90000" marB="90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41</a:t>
                      </a:r>
                      <a:endParaRPr kumimoji="0" lang="de-DE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90000" marB="9000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658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Drehbuch</a:t>
                      </a:r>
                      <a:endParaRPr kumimoji="0" lang="de-DE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90000" marB="90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22</a:t>
                      </a:r>
                      <a:endParaRPr kumimoji="0" lang="de-DE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90000" marB="90000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20937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BF76321-B55F-431B-B80A-C4A58ACBFC0F}"/>
</file>

<file path=customXml/itemProps2.xml><?xml version="1.0" encoding="utf-8"?>
<ds:datastoreItem xmlns:ds="http://schemas.openxmlformats.org/officeDocument/2006/customXml" ds:itemID="{2F4C6809-911B-4BE5-A303-E2DA222536C4}"/>
</file>

<file path=customXml/itemProps3.xml><?xml version="1.0" encoding="utf-8"?>
<ds:datastoreItem xmlns:ds="http://schemas.openxmlformats.org/officeDocument/2006/customXml" ds:itemID="{A06E9E84-1740-4D46-805B-2BC1D1406678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Breitbild</PresentationFormat>
  <Paragraphs>13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Zusammensetzung der Jury</vt:lpstr>
      <vt:lpstr>Rabatte</vt:lpstr>
      <vt:lpstr>Gremium: Zusammensetzung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Zusammensetzung der Jury</dc:title>
  <dc:creator>Lina Wagner</dc:creator>
  <cp:lastModifiedBy>Beatrice Gubler</cp:lastModifiedBy>
  <cp:revision>1</cp:revision>
  <dcterms:created xsi:type="dcterms:W3CDTF">2015-11-14T13:03:34Z</dcterms:created>
  <dcterms:modified xsi:type="dcterms:W3CDTF">2019-10-17T12:33:54Z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