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1" r:id="rId4"/>
    <p:sldId id="262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usammenfassungsabschnitt" id="{74B7081C-AE4E-45BA-86EF-B2FA3B50C562}">
          <p14:sldIdLst>
            <p14:sldId id="263"/>
          </p14:sldIdLst>
        </p14:section>
        <p14:section name="Zusammensetzung der Jury" id="{6FF520C3-8ABB-4562-AF8A-716FF0609BC3}">
          <p14:sldIdLst>
            <p14:sldId id="260"/>
            <p14:sldId id="261"/>
          </p14:sldIdLst>
        </p14:section>
        <p14:section name="Gremium: Zusammensetzung" id="{B4614DF4-1035-4E0A-AE8F-950822AB6417}">
          <p14:sldIdLst>
            <p14:sldId id="262"/>
          </p14:sldIdLst>
        </p14:section>
        <p14:section name="Das Wetter und die Stimmung" id="{43AB4636-3A73-49FC-B9E0-7C05145D2E2B}">
          <p14:sldIdLst>
            <p14:sldId id="257"/>
            <p14:sldId id="258"/>
          </p14:sldIdLst>
        </p14:section>
        <p14:section name="Inhaltsfolie" id="{131E5AE2-3928-489D-A329-3C0C32AD421B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864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Tabelle1!$A$2</c:f>
              <c:strCache>
                <c:ptCount val="1"/>
                <c:pt idx="0">
                  <c:v>Anzahl</c:v>
                </c:pt>
              </c:strCache>
            </c:strRef>
          </c:tx>
          <c:cat>
            <c:strRef>
              <c:f>Tabelle1!$B$1:$E$1</c:f>
              <c:strCache>
                <c:ptCount val="4"/>
                <c:pt idx="0">
                  <c:v>Regie</c:v>
                </c:pt>
                <c:pt idx="1">
                  <c:v>Tontechnik</c:v>
                </c:pt>
                <c:pt idx="2">
                  <c:v>Schnitt</c:v>
                </c:pt>
                <c:pt idx="3">
                  <c:v>Drehbuch</c:v>
                </c:pt>
              </c:strCache>
            </c:strRef>
          </c:cat>
          <c:val>
            <c:numRef>
              <c:f>Tabelle1!$B$2:$E$2</c:f>
              <c:numCache>
                <c:formatCode>General</c:formatCode>
                <c:ptCount val="4"/>
                <c:pt idx="0">
                  <c:v>37</c:v>
                </c:pt>
                <c:pt idx="1">
                  <c:v>15</c:v>
                </c:pt>
                <c:pt idx="2">
                  <c:v>41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2F-4C8F-8DF1-ECDEBF0C05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454332552693226E-2"/>
          <c:y val="5.1612903225806465E-2"/>
          <c:w val="0.77517564402810324"/>
          <c:h val="0.754838709677419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Rabatt</c:v>
                </c:pt>
              </c:strCache>
            </c:strRef>
          </c:tx>
          <c:marker>
            <c:symbol val="none"/>
          </c:marker>
          <c:cat>
            <c:strRef>
              <c:f>Sheet1!$B$1:$J$1</c:f>
              <c:strCache>
                <c:ptCount val="9"/>
                <c:pt idx="0">
                  <c:v>ab 2</c:v>
                </c:pt>
                <c:pt idx="1">
                  <c:v>ab 10</c:v>
                </c:pt>
                <c:pt idx="2">
                  <c:v>ab 30</c:v>
                </c:pt>
                <c:pt idx="3">
                  <c:v>ab 50</c:v>
                </c:pt>
                <c:pt idx="4">
                  <c:v>ab 100</c:v>
                </c:pt>
                <c:pt idx="5">
                  <c:v>ab 200</c:v>
                </c:pt>
                <c:pt idx="6">
                  <c:v>ab 300</c:v>
                </c:pt>
                <c:pt idx="7">
                  <c:v>ab 400</c:v>
                </c:pt>
                <c:pt idx="8">
                  <c:v>ab 500</c:v>
                </c:pt>
              </c:strCache>
            </c:strRef>
          </c:cat>
          <c:val>
            <c:numRef>
              <c:f>Sheet1!$B$2:$J$2</c:f>
              <c:numCache>
                <c:formatCode>0%</c:formatCode>
                <c:ptCount val="9"/>
                <c:pt idx="0">
                  <c:v>0.03</c:v>
                </c:pt>
                <c:pt idx="1">
                  <c:v>0.04</c:v>
                </c:pt>
                <c:pt idx="2">
                  <c:v>0.06</c:v>
                </c:pt>
                <c:pt idx="3">
                  <c:v>0.1</c:v>
                </c:pt>
                <c:pt idx="4">
                  <c:v>0.14000000000000001</c:v>
                </c:pt>
                <c:pt idx="5">
                  <c:v>0.16</c:v>
                </c:pt>
                <c:pt idx="6">
                  <c:v>0.2</c:v>
                </c:pt>
                <c:pt idx="7">
                  <c:v>0.21</c:v>
                </c:pt>
                <c:pt idx="8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85-430C-8411-F2CFA89E4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659381808"/>
        <c:axId val="-1659378000"/>
      </c:lineChart>
      <c:catAx>
        <c:axId val="-165938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/>
            </a:pPr>
            <a:endParaRPr lang="de-DE"/>
          </a:p>
        </c:txPr>
        <c:crossAx val="-16593780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1659378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de-DE"/>
          </a:p>
        </c:txPr>
        <c:crossAx val="-1659381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51053864168615"/>
          <c:y val="0.46236559139784961"/>
          <c:w val="0.12054012345679012"/>
          <c:h val="7.79093244923331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645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36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5118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39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64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15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42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56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20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61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20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F32CB-C551-48D8-A1B4-DF09F9C8A0E8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85453-51D5-4359-AA7B-FDE59EE961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21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7DA85-BE6E-46E6-AD91-04890161A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Zusammenfassungszoom 4">
                <a:extLst>
                  <a:ext uri="{FF2B5EF4-FFF2-40B4-BE49-F238E27FC236}">
                    <a16:creationId xmlns:a16="http://schemas.microsoft.com/office/drawing/2014/main" id="{507E7381-E30A-4BD0-9276-E8D91F56E51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33487861"/>
                  </p:ext>
                </p:extLst>
              </p:nvPr>
            </p:nvGraphicFramePr>
            <p:xfrm>
              <a:off x="838200" y="1825625"/>
              <a:ext cx="10515600" cy="4351338"/>
            </p:xfrm>
            <a:graphic>
              <a:graphicData uri="http://schemas.microsoft.com/office/powerpoint/2016/summaryzoom">
                <psuz:summaryZm>
                  <psuz:summaryZmObj sectionId="{6FF520C3-8ABB-4562-AF8A-716FF0609BC3}">
                    <psuz:zmPr id="{3E3A5148-C2DB-4594-968D-1FB5DE235581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711460" y="152297"/>
                          <a:ext cx="3481070" cy="195810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4614DF4-1035-4E0A-AE8F-950822AB6417}">
                    <psuz:zmPr id="{232745AD-DF3E-43E9-9F6A-BB9DEF34AD74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5323070" y="152297"/>
                          <a:ext cx="3481070" cy="195810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43AB4636-3A73-49FC-B9E0-7C05145D2E2B}">
                    <psuz:zmPr id="{E006399E-DA87-43EB-AE5C-4550621E3F62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711460" y="2240939"/>
                          <a:ext cx="3481070" cy="195810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131E5AE2-3928-489D-A329-3C0C32AD421B}">
                    <psuz:zmPr id="{4ABD2CA1-E379-4FF7-8803-1D8AC575A0C7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5323070" y="2240939"/>
                          <a:ext cx="3481070" cy="195810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Zusammenfassungszoom 4">
                <a:extLst>
                  <a:ext uri="{FF2B5EF4-FFF2-40B4-BE49-F238E27FC236}">
                    <a16:creationId xmlns:a16="http://schemas.microsoft.com/office/drawing/2014/main" id="{507E7381-E30A-4BD0-9276-E8D91F56E516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838200" y="1825625"/>
                <a:ext cx="10515600" cy="4351338"/>
                <a:chOff x="838200" y="1825625"/>
                <a:chExt cx="10515600" cy="4351338"/>
              </a:xfrm>
            </p:grpSpPr>
            <p:pic>
              <p:nvPicPr>
                <p:cNvPr id="6" name="Grafik 6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549660" y="1977922"/>
                  <a:ext cx="3481070" cy="195810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Grafik 7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161270" y="1977922"/>
                  <a:ext cx="3481070" cy="195810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8" name="Grafik 8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549660" y="4066564"/>
                  <a:ext cx="3481070" cy="195810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9" name="Grafik 9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61270" y="4066564"/>
                  <a:ext cx="3481070" cy="1958102"/>
                </a:xfrm>
                <a:prstGeom prst="rect">
                  <a:avLst/>
                </a:prstGeom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37643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Zusammensetzung der Jury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125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Rabatte</a:t>
            </a:r>
          </a:p>
        </p:txBody>
      </p:sp>
      <p:graphicFrame>
        <p:nvGraphicFramePr>
          <p:cNvPr id="6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981200" y="1600201"/>
          <a:ext cx="8229600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422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Gremium: Zusammensetzung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82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Bereich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Anzahl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Regie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37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Tontechnik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Schnitt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5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Drehbuch</a:t>
                      </a:r>
                      <a:endParaRPr kumimoji="0" lang="de-D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22</a:t>
                      </a:r>
                      <a:endParaRPr kumimoji="0" lang="de-DE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90000" marB="9000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050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Wetter und die Stimmung</a:t>
            </a:r>
          </a:p>
        </p:txBody>
      </p:sp>
      <p:sp>
        <p:nvSpPr>
          <p:cNvPr id="3" name="Sonne 2"/>
          <p:cNvSpPr/>
          <p:nvPr/>
        </p:nvSpPr>
        <p:spPr>
          <a:xfrm>
            <a:off x="2095472" y="1964521"/>
            <a:ext cx="2928958" cy="2928958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5524496" y="3036091"/>
            <a:ext cx="1357322" cy="785818"/>
          </a:xfrm>
          <a:prstGeom prst="rightArrow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7524761" y="2314575"/>
            <a:ext cx="2173315" cy="2228853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671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Erfolge des letzten Jahres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Gleichmäßig hohe Produktqualität</a:t>
            </a:r>
          </a:p>
          <a:p>
            <a:r>
              <a:rPr lang="de-DE" dirty="0"/>
              <a:t>Enorme Umsatzsteigerung</a:t>
            </a:r>
          </a:p>
          <a:p>
            <a:r>
              <a:rPr lang="de-DE" dirty="0"/>
              <a:t>Sehr gute Bewertungen in Tests</a:t>
            </a:r>
          </a:p>
          <a:p>
            <a:r>
              <a:rPr lang="de-DE" dirty="0"/>
              <a:t>Verleihung des Gütesiegels</a:t>
            </a:r>
          </a:p>
          <a:p>
            <a:r>
              <a:rPr lang="de-DE" dirty="0"/>
              <a:t>Etablierung auf dem Markt</a:t>
            </a:r>
          </a:p>
        </p:txBody>
      </p:sp>
    </p:spTree>
    <p:extLst>
      <p:ext uri="{BB962C8B-B14F-4D97-AF65-F5344CB8AC3E}">
        <p14:creationId xmlns:p14="http://schemas.microsoft.com/office/powerpoint/2010/main" val="1397411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 action="ppaction://hlinksldjump"/>
              </a:rPr>
              <a:t>Zusammensetzung der Jury</a:t>
            </a:r>
            <a:endParaRPr lang="de-DE" dirty="0"/>
          </a:p>
          <a:p>
            <a:r>
              <a:rPr lang="de-DE" dirty="0">
                <a:hlinkClick r:id="rId3" action="ppaction://hlinksldjump"/>
              </a:rPr>
              <a:t>Rabatte</a:t>
            </a:r>
            <a:endParaRPr lang="de-DE" dirty="0"/>
          </a:p>
          <a:p>
            <a:r>
              <a:rPr lang="de-DE" dirty="0">
                <a:hlinkClick r:id="rId4" action="ppaction://hlinksldjump"/>
              </a:rPr>
              <a:t>Gremium: Zusammensetzung</a:t>
            </a:r>
            <a:endParaRPr lang="de-DE" dirty="0"/>
          </a:p>
          <a:p>
            <a:r>
              <a:rPr lang="de-DE" dirty="0">
                <a:hlinkClick r:id="rId5" action="ppaction://hlinksldjump"/>
              </a:rPr>
              <a:t>Das Wetter und die Stimmung</a:t>
            </a:r>
            <a:endParaRPr lang="de-DE" dirty="0"/>
          </a:p>
          <a:p>
            <a:r>
              <a:rPr lang="de-DE" dirty="0">
                <a:hlinkClick r:id="rId4" action="ppaction://hlinksldjump"/>
              </a:rPr>
              <a:t>Erfolge des letzten Jahres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3235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DB476F-E212-4080-B65D-0895AD212D53}"/>
</file>

<file path=customXml/itemProps2.xml><?xml version="1.0" encoding="utf-8"?>
<ds:datastoreItem xmlns:ds="http://schemas.openxmlformats.org/officeDocument/2006/customXml" ds:itemID="{683AE21F-98B1-49B4-BDD6-D7AF3AC6693B}"/>
</file>

<file path=customXml/itemProps3.xml><?xml version="1.0" encoding="utf-8"?>
<ds:datastoreItem xmlns:ds="http://schemas.openxmlformats.org/officeDocument/2006/customXml" ds:itemID="{0B4067AE-189F-44DD-8AD8-9A01B980F52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Breitbild</PresentationFormat>
  <Paragraphs>27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Übersicht</vt:lpstr>
      <vt:lpstr>Zusammensetzung der Jury</vt:lpstr>
      <vt:lpstr>Rabatte</vt:lpstr>
      <vt:lpstr>Gremium: Zusammensetzung</vt:lpstr>
      <vt:lpstr>Das Wetter und die Stimmung</vt:lpstr>
      <vt:lpstr>Erfolge des letzten Jahres</vt:lpstr>
      <vt:lpstr>Inhaltsfolie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Zusammensetzung der Jury</dc:title>
  <dc:creator>Lina Wagner</dc:creator>
  <cp:lastModifiedBy>Beatrice Gubler</cp:lastModifiedBy>
  <cp:revision>3</cp:revision>
  <dcterms:created xsi:type="dcterms:W3CDTF">2015-11-14T13:01:56Z</dcterms:created>
  <dcterms:modified xsi:type="dcterms:W3CDTF">2019-10-17T12:49:53Z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