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6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notesSlides/notesSlide1.xml" ContentType="application/vnd.openxmlformats-officedocument.presentationml.notesSlide+xml"/>
  <Override PartName="/ppt/charts/chart8.xml" ContentType="application/vnd.openxmlformats-officedocument.drawingml.chart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theme/theme2.xml" ContentType="application/vnd.openxmlformats-officedocument.theme+xml"/>
  <Override PartName="/ppt/charts/chart4.xml" ContentType="application/vnd.openxmlformats-officedocument.drawingml.chart+xml"/>
  <Override PartName="/ppt/charts/chart3.xml" ContentType="application/vnd.openxmlformats-officedocument.drawingml.chart+xml"/>
  <Override PartName="/ppt/theme/themeOverride1.xml" ContentType="application/vnd.openxmlformats-officedocument.themeOverride+xml"/>
  <Override PartName="/ppt/charts/chart1.xml" ContentType="application/vnd.openxmlformats-officedocument.drawingml.chart+xml"/>
  <Override PartName="/ppt/charts/chart7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2.xml" ContentType="application/vnd.openxmlformats-officedocument.drawingml.chart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4660"/>
  </p:normalViewPr>
  <p:slideViewPr>
    <p:cSldViewPr snapToGrid="0">
      <p:cViewPr varScale="1">
        <p:scale>
          <a:sx n="83" d="100"/>
          <a:sy n="83" d="100"/>
        </p:scale>
        <p:origin x="384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17" Type="http://schemas.openxmlformats.org/officeDocument/2006/relationships/customXml" Target="../customXml/item3.xml"/><Relationship Id="rId2" Type="http://schemas.openxmlformats.org/officeDocument/2006/relationships/slide" Target="slides/slide1.xml"/><Relationship Id="rId16" Type="http://schemas.openxmlformats.org/officeDocument/2006/relationships/customXml" Target="../customXml/item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customXml" Target="../customXml/item1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.xlsx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5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6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7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8.5580304806565033E-2"/>
          <c:y val="6.652360515021459E-2"/>
          <c:w val="0.77491207502930837"/>
          <c:h val="0.78540772532188841"/>
        </c:manualLayout>
      </c:layout>
      <c:lineChart>
        <c:grouping val="standar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Ost</c:v>
                </c:pt>
              </c:strCache>
            </c:strRef>
          </c:tx>
          <c:cat>
            <c:strRef>
              <c:f>Sheet1!$B$1:$E$1</c:f>
              <c:strCache>
                <c:ptCount val="4"/>
                <c:pt idx="0">
                  <c:v>1. Qrtl.</c:v>
                </c:pt>
                <c:pt idx="1">
                  <c:v>2. Qrtl.</c:v>
                </c:pt>
                <c:pt idx="2">
                  <c:v>3. Qrtl.</c:v>
                </c:pt>
                <c:pt idx="3">
                  <c:v>4. Qrtl.</c:v>
                </c:pt>
              </c:strCache>
            </c:strRef>
          </c:cat>
          <c:val>
            <c:numRef>
              <c:f>Sheet1!$B$2:$E$2</c:f>
              <c:numCache>
                <c:formatCode>General</c:formatCode>
                <c:ptCount val="4"/>
                <c:pt idx="0">
                  <c:v>20.399999999999999</c:v>
                </c:pt>
                <c:pt idx="1">
                  <c:v>27.4</c:v>
                </c:pt>
                <c:pt idx="2">
                  <c:v>90</c:v>
                </c:pt>
                <c:pt idx="3">
                  <c:v>20.399999999999999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B8A1-4A2E-9986-67771BB195A4}"/>
            </c:ext>
          </c:extLst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West</c:v>
                </c:pt>
              </c:strCache>
            </c:strRef>
          </c:tx>
          <c:cat>
            <c:strRef>
              <c:f>Sheet1!$B$1:$E$1</c:f>
              <c:strCache>
                <c:ptCount val="4"/>
                <c:pt idx="0">
                  <c:v>1. Qrtl.</c:v>
                </c:pt>
                <c:pt idx="1">
                  <c:v>2. Qrtl.</c:v>
                </c:pt>
                <c:pt idx="2">
                  <c:v>3. Qrtl.</c:v>
                </c:pt>
                <c:pt idx="3">
                  <c:v>4. Qrtl.</c:v>
                </c:pt>
              </c:strCache>
            </c:strRef>
          </c:cat>
          <c:val>
            <c:numRef>
              <c:f>Sheet1!$B$3:$E$3</c:f>
              <c:numCache>
                <c:formatCode>General</c:formatCode>
                <c:ptCount val="4"/>
                <c:pt idx="0">
                  <c:v>30.6</c:v>
                </c:pt>
                <c:pt idx="1">
                  <c:v>38.6</c:v>
                </c:pt>
                <c:pt idx="2">
                  <c:v>34.6</c:v>
                </c:pt>
                <c:pt idx="3">
                  <c:v>31.6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B8A1-4A2E-9986-67771BB195A4}"/>
            </c:ext>
          </c:extLst>
        </c:ser>
        <c:ser>
          <c:idx val="2"/>
          <c:order val="2"/>
          <c:tx>
            <c:strRef>
              <c:f>Sheet1!$A$4</c:f>
              <c:strCache>
                <c:ptCount val="1"/>
                <c:pt idx="0">
                  <c:v>Nord</c:v>
                </c:pt>
              </c:strCache>
            </c:strRef>
          </c:tx>
          <c:cat>
            <c:strRef>
              <c:f>Sheet1!$B$1:$E$1</c:f>
              <c:strCache>
                <c:ptCount val="4"/>
                <c:pt idx="0">
                  <c:v>1. Qrtl.</c:v>
                </c:pt>
                <c:pt idx="1">
                  <c:v>2. Qrtl.</c:v>
                </c:pt>
                <c:pt idx="2">
                  <c:v>3. Qrtl.</c:v>
                </c:pt>
                <c:pt idx="3">
                  <c:v>4. Qrtl.</c:v>
                </c:pt>
              </c:strCache>
            </c:strRef>
          </c:cat>
          <c:val>
            <c:numRef>
              <c:f>Sheet1!$B$4:$E$4</c:f>
              <c:numCache>
                <c:formatCode>General</c:formatCode>
                <c:ptCount val="4"/>
                <c:pt idx="0">
                  <c:v>45.9</c:v>
                </c:pt>
                <c:pt idx="1">
                  <c:v>46.9</c:v>
                </c:pt>
                <c:pt idx="2">
                  <c:v>45</c:v>
                </c:pt>
                <c:pt idx="3">
                  <c:v>43.9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B8A1-4A2E-9986-67771BB195A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-100241920"/>
        <c:axId val="-100239200"/>
      </c:lineChart>
      <c:catAx>
        <c:axId val="-10024192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 rot="0" vert="horz"/>
          <a:lstStyle/>
          <a:p>
            <a:pPr>
              <a:defRPr/>
            </a:pPr>
            <a:endParaRPr lang="de-DE"/>
          </a:p>
        </c:txPr>
        <c:crossAx val="-100239200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-10023920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 rot="0" vert="horz"/>
          <a:lstStyle/>
          <a:p>
            <a:pPr>
              <a:defRPr/>
            </a:pPr>
            <a:endParaRPr lang="de-DE"/>
          </a:p>
        </c:txPr>
        <c:crossAx val="-100241920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87338804220398614"/>
          <c:y val="0.34549356223175987"/>
          <c:w val="0.10401392824457283"/>
          <c:h val="0.23372797347699961"/>
        </c:manualLayout>
      </c:layout>
      <c:overlay val="0"/>
      <c:spPr>
        <a:ln>
          <a:solidFill>
            <a:schemeClr val="accent1"/>
          </a:solidFill>
        </a:ln>
      </c:spPr>
    </c:legend>
    <c:plotVisOnly val="1"/>
    <c:dispBlanksAs val="gap"/>
    <c:showDLblsOverMax val="0"/>
  </c:chart>
  <c:txPr>
    <a:bodyPr/>
    <a:lstStyle/>
    <a:p>
      <a:pPr>
        <a:defRPr sz="1800"/>
      </a:pPr>
      <a:endParaRPr lang="de-DE"/>
    </a:p>
  </c:txPr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8.5580304806565033E-2"/>
          <c:y val="6.652360515021459E-2"/>
          <c:w val="0.73856975381008205"/>
          <c:h val="0.78540772532188841"/>
        </c:manualLayout>
      </c:layout>
      <c:areaChart>
        <c:grouping val="stack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Ost</c:v>
                </c:pt>
              </c:strCache>
            </c:strRef>
          </c:tx>
          <c:cat>
            <c:strRef>
              <c:f>Sheet1!$B$1:$E$1</c:f>
              <c:strCache>
                <c:ptCount val="4"/>
                <c:pt idx="0">
                  <c:v>1. Qrtl.</c:v>
                </c:pt>
                <c:pt idx="1">
                  <c:v>2. Qrtl.</c:v>
                </c:pt>
                <c:pt idx="2">
                  <c:v>3. Qrtl.</c:v>
                </c:pt>
                <c:pt idx="3">
                  <c:v>4. Qrtl.</c:v>
                </c:pt>
              </c:strCache>
            </c:strRef>
          </c:cat>
          <c:val>
            <c:numRef>
              <c:f>Sheet1!$B$2:$E$2</c:f>
              <c:numCache>
                <c:formatCode>General</c:formatCode>
                <c:ptCount val="4"/>
                <c:pt idx="0">
                  <c:v>20.399999999999999</c:v>
                </c:pt>
                <c:pt idx="1">
                  <c:v>27.4</c:v>
                </c:pt>
                <c:pt idx="2">
                  <c:v>90</c:v>
                </c:pt>
                <c:pt idx="3">
                  <c:v>20.399999999999999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E13-4B67-8236-19885E89C8C3}"/>
            </c:ext>
          </c:extLst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West</c:v>
                </c:pt>
              </c:strCache>
            </c:strRef>
          </c:tx>
          <c:cat>
            <c:strRef>
              <c:f>Sheet1!$B$1:$E$1</c:f>
              <c:strCache>
                <c:ptCount val="4"/>
                <c:pt idx="0">
                  <c:v>1. Qrtl.</c:v>
                </c:pt>
                <c:pt idx="1">
                  <c:v>2. Qrtl.</c:v>
                </c:pt>
                <c:pt idx="2">
                  <c:v>3. Qrtl.</c:v>
                </c:pt>
                <c:pt idx="3">
                  <c:v>4. Qrtl.</c:v>
                </c:pt>
              </c:strCache>
            </c:strRef>
          </c:cat>
          <c:val>
            <c:numRef>
              <c:f>Sheet1!$B$3:$E$3</c:f>
              <c:numCache>
                <c:formatCode>General</c:formatCode>
                <c:ptCount val="4"/>
                <c:pt idx="0">
                  <c:v>30.6</c:v>
                </c:pt>
                <c:pt idx="1">
                  <c:v>38.6</c:v>
                </c:pt>
                <c:pt idx="2">
                  <c:v>34.6</c:v>
                </c:pt>
                <c:pt idx="3">
                  <c:v>31.6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BE13-4B67-8236-19885E89C8C3}"/>
            </c:ext>
          </c:extLst>
        </c:ser>
        <c:ser>
          <c:idx val="2"/>
          <c:order val="2"/>
          <c:tx>
            <c:strRef>
              <c:f>Sheet1!$A$4</c:f>
              <c:strCache>
                <c:ptCount val="1"/>
                <c:pt idx="0">
                  <c:v>Nord</c:v>
                </c:pt>
              </c:strCache>
            </c:strRef>
          </c:tx>
          <c:cat>
            <c:strRef>
              <c:f>Sheet1!$B$1:$E$1</c:f>
              <c:strCache>
                <c:ptCount val="4"/>
                <c:pt idx="0">
                  <c:v>1. Qrtl.</c:v>
                </c:pt>
                <c:pt idx="1">
                  <c:v>2. Qrtl.</c:v>
                </c:pt>
                <c:pt idx="2">
                  <c:v>3. Qrtl.</c:v>
                </c:pt>
                <c:pt idx="3">
                  <c:v>4. Qrtl.</c:v>
                </c:pt>
              </c:strCache>
            </c:strRef>
          </c:cat>
          <c:val>
            <c:numRef>
              <c:f>Sheet1!$B$4:$E$4</c:f>
              <c:numCache>
                <c:formatCode>General</c:formatCode>
                <c:ptCount val="4"/>
                <c:pt idx="0">
                  <c:v>45.9</c:v>
                </c:pt>
                <c:pt idx="1">
                  <c:v>46.9</c:v>
                </c:pt>
                <c:pt idx="2">
                  <c:v>45</c:v>
                </c:pt>
                <c:pt idx="3">
                  <c:v>43.9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BE13-4B67-8236-19885E89C8C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100241376"/>
        <c:axId val="-100236480"/>
      </c:areaChart>
      <c:catAx>
        <c:axId val="-10024137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 rot="0" vert="horz"/>
          <a:lstStyle/>
          <a:p>
            <a:pPr>
              <a:defRPr/>
            </a:pPr>
            <a:endParaRPr lang="de-DE"/>
          </a:p>
        </c:txPr>
        <c:crossAx val="-100236480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-10023648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 rot="0" vert="horz"/>
          <a:lstStyle/>
          <a:p>
            <a:pPr>
              <a:defRPr/>
            </a:pPr>
            <a:endParaRPr lang="de-DE"/>
          </a:p>
        </c:txPr>
        <c:crossAx val="-100241376"/>
        <c:crosses val="autoZero"/>
        <c:crossBetween val="midCat"/>
      </c:valAx>
    </c:plotArea>
    <c:legend>
      <c:legendPos val="r"/>
      <c:layout>
        <c:manualLayout>
          <c:xMode val="edge"/>
          <c:yMode val="edge"/>
          <c:x val="0.88628370457209849"/>
          <c:y val="0.34549356223175975"/>
          <c:w val="0.10902696365767879"/>
          <c:h val="0.22746781115879833"/>
        </c:manualLayout>
      </c:layout>
      <c:overlay val="0"/>
      <c:spPr>
        <a:ln>
          <a:solidFill>
            <a:schemeClr val="accent1"/>
          </a:solidFill>
        </a:ln>
      </c:spPr>
    </c:legend>
    <c:plotVisOnly val="1"/>
    <c:dispBlanksAs val="zero"/>
    <c:showDLblsOverMax val="0"/>
  </c:chart>
  <c:txPr>
    <a:bodyPr/>
    <a:lstStyle/>
    <a:p>
      <a:pPr>
        <a:defRPr sz="1800"/>
      </a:pPr>
      <a:endParaRPr lang="de-DE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2895662368112543"/>
          <c:y val="2.1459227467811183E-2"/>
          <c:w val="0.71746776084407959"/>
          <c:h val="0.83047210300429186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Ost</c:v>
                </c:pt>
              </c:strCache>
            </c:strRef>
          </c:tx>
          <c:invertIfNegative val="0"/>
          <c:cat>
            <c:strRef>
              <c:f>Sheet1!$B$1:$E$1</c:f>
              <c:strCache>
                <c:ptCount val="4"/>
                <c:pt idx="0">
                  <c:v>1. Qrtl.</c:v>
                </c:pt>
                <c:pt idx="1">
                  <c:v>2. Qrtl.</c:v>
                </c:pt>
                <c:pt idx="2">
                  <c:v>3. Qrtl.</c:v>
                </c:pt>
                <c:pt idx="3">
                  <c:v>4. Qrtl.</c:v>
                </c:pt>
              </c:strCache>
            </c:strRef>
          </c:cat>
          <c:val>
            <c:numRef>
              <c:f>Sheet1!$B$2:$E$2</c:f>
              <c:numCache>
                <c:formatCode>General</c:formatCode>
                <c:ptCount val="4"/>
                <c:pt idx="0">
                  <c:v>20.399999999999999</c:v>
                </c:pt>
                <c:pt idx="1">
                  <c:v>27.4</c:v>
                </c:pt>
                <c:pt idx="2">
                  <c:v>90</c:v>
                </c:pt>
                <c:pt idx="3">
                  <c:v>20.399999999999999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2DD-4E0A-AA77-66C381726FA3}"/>
            </c:ext>
          </c:extLst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West</c:v>
                </c:pt>
              </c:strCache>
            </c:strRef>
          </c:tx>
          <c:invertIfNegative val="0"/>
          <c:cat>
            <c:strRef>
              <c:f>Sheet1!$B$1:$E$1</c:f>
              <c:strCache>
                <c:ptCount val="4"/>
                <c:pt idx="0">
                  <c:v>1. Qrtl.</c:v>
                </c:pt>
                <c:pt idx="1">
                  <c:v>2. Qrtl.</c:v>
                </c:pt>
                <c:pt idx="2">
                  <c:v>3. Qrtl.</c:v>
                </c:pt>
                <c:pt idx="3">
                  <c:v>4. Qrtl.</c:v>
                </c:pt>
              </c:strCache>
            </c:strRef>
          </c:cat>
          <c:val>
            <c:numRef>
              <c:f>Sheet1!$B$3:$E$3</c:f>
              <c:numCache>
                <c:formatCode>General</c:formatCode>
                <c:ptCount val="4"/>
                <c:pt idx="0">
                  <c:v>30.6</c:v>
                </c:pt>
                <c:pt idx="1">
                  <c:v>38.6</c:v>
                </c:pt>
                <c:pt idx="2">
                  <c:v>34.6</c:v>
                </c:pt>
                <c:pt idx="3">
                  <c:v>31.6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A2DD-4E0A-AA77-66C381726FA3}"/>
            </c:ext>
          </c:extLst>
        </c:ser>
        <c:ser>
          <c:idx val="2"/>
          <c:order val="2"/>
          <c:tx>
            <c:strRef>
              <c:f>Sheet1!$A$4</c:f>
              <c:strCache>
                <c:ptCount val="1"/>
                <c:pt idx="0">
                  <c:v>Nord</c:v>
                </c:pt>
              </c:strCache>
            </c:strRef>
          </c:tx>
          <c:invertIfNegative val="0"/>
          <c:cat>
            <c:strRef>
              <c:f>Sheet1!$B$1:$E$1</c:f>
              <c:strCache>
                <c:ptCount val="4"/>
                <c:pt idx="0">
                  <c:v>1. Qrtl.</c:v>
                </c:pt>
                <c:pt idx="1">
                  <c:v>2. Qrtl.</c:v>
                </c:pt>
                <c:pt idx="2">
                  <c:v>3. Qrtl.</c:v>
                </c:pt>
                <c:pt idx="3">
                  <c:v>4. Qrtl.</c:v>
                </c:pt>
              </c:strCache>
            </c:strRef>
          </c:cat>
          <c:val>
            <c:numRef>
              <c:f>Sheet1!$B$4:$E$4</c:f>
              <c:numCache>
                <c:formatCode>General</c:formatCode>
                <c:ptCount val="4"/>
                <c:pt idx="0">
                  <c:v>45.9</c:v>
                </c:pt>
                <c:pt idx="1">
                  <c:v>46.9</c:v>
                </c:pt>
                <c:pt idx="2">
                  <c:v>45</c:v>
                </c:pt>
                <c:pt idx="3">
                  <c:v>43.9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A2DD-4E0A-AA77-66C381726FA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-30834128"/>
        <c:axId val="-30833040"/>
      </c:barChart>
      <c:catAx>
        <c:axId val="-30834128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txPr>
          <a:bodyPr rot="0" vert="horz"/>
          <a:lstStyle/>
          <a:p>
            <a:pPr>
              <a:defRPr/>
            </a:pPr>
            <a:endParaRPr lang="de-DE"/>
          </a:p>
        </c:txPr>
        <c:crossAx val="-30833040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-30833040"/>
        <c:scaling>
          <c:orientation val="minMax"/>
        </c:scaling>
        <c:delete val="0"/>
        <c:axPos val="b"/>
        <c:majorGridlines/>
        <c:numFmt formatCode="General" sourceLinked="1"/>
        <c:majorTickMark val="out"/>
        <c:minorTickMark val="none"/>
        <c:tickLblPos val="nextTo"/>
        <c:txPr>
          <a:bodyPr rot="0" vert="horz"/>
          <a:lstStyle/>
          <a:p>
            <a:pPr>
              <a:defRPr/>
            </a:pPr>
            <a:endParaRPr lang="de-DE"/>
          </a:p>
        </c:txPr>
        <c:crossAx val="-30834128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88628370457209849"/>
          <c:y val="0.32403433476394861"/>
          <c:w val="0.10902696365767879"/>
          <c:h val="0.22746781115879833"/>
        </c:manualLayout>
      </c:layout>
      <c:overlay val="0"/>
      <c:spPr>
        <a:ln>
          <a:solidFill>
            <a:schemeClr val="accent1"/>
          </a:solidFill>
        </a:ln>
      </c:spPr>
    </c:legend>
    <c:plotVisOnly val="1"/>
    <c:dispBlanksAs val="gap"/>
    <c:showDLblsOverMax val="0"/>
  </c:chart>
  <c:txPr>
    <a:bodyPr/>
    <a:lstStyle/>
    <a:p>
      <a:pPr>
        <a:defRPr sz="1800"/>
      </a:pPr>
      <a:endParaRPr lang="de-DE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hPercent val="61"/>
      <c:rotY val="20"/>
      <c:depthPercent val="10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5.7444314185228627E-2"/>
          <c:y val="4.2918454935622352E-2"/>
          <c:w val="0.81594372801875759"/>
          <c:h val="0.83047210300429186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Ost</c:v>
                </c:pt>
              </c:strCache>
            </c:strRef>
          </c:tx>
          <c:invertIfNegative val="0"/>
          <c:cat>
            <c:strRef>
              <c:f>Sheet1!$B$1:$E$1</c:f>
              <c:strCache>
                <c:ptCount val="4"/>
                <c:pt idx="0">
                  <c:v>1. Qrtl.</c:v>
                </c:pt>
                <c:pt idx="1">
                  <c:v>2. Qrtl.</c:v>
                </c:pt>
                <c:pt idx="2">
                  <c:v>3. Qrtl.</c:v>
                </c:pt>
                <c:pt idx="3">
                  <c:v>4. Qrtl.</c:v>
                </c:pt>
              </c:strCache>
            </c:strRef>
          </c:cat>
          <c:val>
            <c:numRef>
              <c:f>Sheet1!$B$2:$E$2</c:f>
              <c:numCache>
                <c:formatCode>General</c:formatCode>
                <c:ptCount val="4"/>
                <c:pt idx="0">
                  <c:v>20.399999999999999</c:v>
                </c:pt>
                <c:pt idx="1">
                  <c:v>27.4</c:v>
                </c:pt>
                <c:pt idx="2">
                  <c:v>90</c:v>
                </c:pt>
                <c:pt idx="3">
                  <c:v>20.399999999999999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D0F-4D3E-84E5-CFCB8A09F8E6}"/>
            </c:ext>
          </c:extLst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West</c:v>
                </c:pt>
              </c:strCache>
            </c:strRef>
          </c:tx>
          <c:invertIfNegative val="0"/>
          <c:cat>
            <c:strRef>
              <c:f>Sheet1!$B$1:$E$1</c:f>
              <c:strCache>
                <c:ptCount val="4"/>
                <c:pt idx="0">
                  <c:v>1. Qrtl.</c:v>
                </c:pt>
                <c:pt idx="1">
                  <c:v>2. Qrtl.</c:v>
                </c:pt>
                <c:pt idx="2">
                  <c:v>3. Qrtl.</c:v>
                </c:pt>
                <c:pt idx="3">
                  <c:v>4. Qrtl.</c:v>
                </c:pt>
              </c:strCache>
            </c:strRef>
          </c:cat>
          <c:val>
            <c:numRef>
              <c:f>Sheet1!$B$3:$E$3</c:f>
              <c:numCache>
                <c:formatCode>General</c:formatCode>
                <c:ptCount val="4"/>
                <c:pt idx="0">
                  <c:v>30.6</c:v>
                </c:pt>
                <c:pt idx="1">
                  <c:v>38.6</c:v>
                </c:pt>
                <c:pt idx="2">
                  <c:v>34.6</c:v>
                </c:pt>
                <c:pt idx="3">
                  <c:v>31.6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ED0F-4D3E-84E5-CFCB8A09F8E6}"/>
            </c:ext>
          </c:extLst>
        </c:ser>
        <c:ser>
          <c:idx val="2"/>
          <c:order val="2"/>
          <c:tx>
            <c:strRef>
              <c:f>Sheet1!$A$4</c:f>
              <c:strCache>
                <c:ptCount val="1"/>
                <c:pt idx="0">
                  <c:v>Nord</c:v>
                </c:pt>
              </c:strCache>
            </c:strRef>
          </c:tx>
          <c:invertIfNegative val="0"/>
          <c:cat>
            <c:strRef>
              <c:f>Sheet1!$B$1:$E$1</c:f>
              <c:strCache>
                <c:ptCount val="4"/>
                <c:pt idx="0">
                  <c:v>1. Qrtl.</c:v>
                </c:pt>
                <c:pt idx="1">
                  <c:v>2. Qrtl.</c:v>
                </c:pt>
                <c:pt idx="2">
                  <c:v>3. Qrtl.</c:v>
                </c:pt>
                <c:pt idx="3">
                  <c:v>4. Qrtl.</c:v>
                </c:pt>
              </c:strCache>
            </c:strRef>
          </c:cat>
          <c:val>
            <c:numRef>
              <c:f>Sheet1!$B$4:$E$4</c:f>
              <c:numCache>
                <c:formatCode>General</c:formatCode>
                <c:ptCount val="4"/>
                <c:pt idx="0">
                  <c:v>45.9</c:v>
                </c:pt>
                <c:pt idx="1">
                  <c:v>46.9</c:v>
                </c:pt>
                <c:pt idx="2">
                  <c:v>45</c:v>
                </c:pt>
                <c:pt idx="3">
                  <c:v>43.9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ED0F-4D3E-84E5-CFCB8A09F8E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gapDepth val="0"/>
        <c:shape val="cone"/>
        <c:axId val="-287163296"/>
        <c:axId val="-35371136"/>
        <c:axId val="0"/>
      </c:bar3DChart>
      <c:catAx>
        <c:axId val="-28716329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low"/>
        <c:txPr>
          <a:bodyPr rot="0" vert="horz"/>
          <a:lstStyle/>
          <a:p>
            <a:pPr>
              <a:defRPr/>
            </a:pPr>
            <a:endParaRPr lang="de-DE"/>
          </a:p>
        </c:txPr>
        <c:crossAx val="-35371136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-3537113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 rot="0" vert="horz"/>
          <a:lstStyle/>
          <a:p>
            <a:pPr>
              <a:defRPr/>
            </a:pPr>
            <a:endParaRPr lang="de-DE"/>
          </a:p>
        </c:txPr>
        <c:crossAx val="-287163296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88628370457209849"/>
          <c:y val="0.38626609442060095"/>
          <c:w val="9.7476255432262862E-2"/>
          <c:h val="0.23372797347699961"/>
        </c:manualLayout>
      </c:layout>
      <c:overlay val="0"/>
      <c:spPr>
        <a:ln>
          <a:solidFill>
            <a:srgbClr val="4F81BD"/>
          </a:solidFill>
        </a:ln>
      </c:spPr>
    </c:legend>
    <c:plotVisOnly val="1"/>
    <c:dispBlanksAs val="gap"/>
    <c:showDLblsOverMax val="0"/>
  </c:chart>
  <c:txPr>
    <a:bodyPr/>
    <a:lstStyle/>
    <a:p>
      <a:pPr>
        <a:defRPr sz="1800"/>
      </a:pPr>
      <a:endParaRPr lang="de-DE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0140515222482441"/>
          <c:y val="7.9229122055674506E-2"/>
          <c:w val="0.4601873536299767"/>
          <c:h val="0.84154175588865099"/>
        </c:manualLayout>
      </c:layout>
      <c:pieChart>
        <c:varyColors val="1"/>
        <c:ser>
          <c:idx val="0"/>
          <c:order val="0"/>
          <c:tx>
            <c:strRef>
              <c:f>Sheet1!$A$2</c:f>
              <c:strCache>
                <c:ptCount val="1"/>
                <c:pt idx="0">
                  <c:v>Ost</c:v>
                </c:pt>
              </c:strCache>
            </c:strRef>
          </c:tx>
          <c:cat>
            <c:strRef>
              <c:f>Sheet1!$B$1:$E$1</c:f>
              <c:strCache>
                <c:ptCount val="4"/>
                <c:pt idx="0">
                  <c:v>1. Qrtl.</c:v>
                </c:pt>
                <c:pt idx="1">
                  <c:v>2. Qrtl.</c:v>
                </c:pt>
                <c:pt idx="2">
                  <c:v>3. Qrtl.</c:v>
                </c:pt>
                <c:pt idx="3">
                  <c:v>4. Qrtl.</c:v>
                </c:pt>
              </c:strCache>
            </c:strRef>
          </c:cat>
          <c:val>
            <c:numRef>
              <c:f>Sheet1!$B$2:$E$2</c:f>
              <c:numCache>
                <c:formatCode>General</c:formatCode>
                <c:ptCount val="4"/>
                <c:pt idx="0">
                  <c:v>20.399999999999999</c:v>
                </c:pt>
                <c:pt idx="1">
                  <c:v>27.4</c:v>
                </c:pt>
                <c:pt idx="2">
                  <c:v>90</c:v>
                </c:pt>
                <c:pt idx="3">
                  <c:v>20.399999999999999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C84-45FF-8B2C-C156ED995983}"/>
            </c:ext>
          </c:extLst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West</c:v>
                </c:pt>
              </c:strCache>
            </c:strRef>
          </c:tx>
          <c:cat>
            <c:strRef>
              <c:f>Sheet1!$B$1:$E$1</c:f>
              <c:strCache>
                <c:ptCount val="4"/>
                <c:pt idx="0">
                  <c:v>1. Qrtl.</c:v>
                </c:pt>
                <c:pt idx="1">
                  <c:v>2. Qrtl.</c:v>
                </c:pt>
                <c:pt idx="2">
                  <c:v>3. Qrtl.</c:v>
                </c:pt>
                <c:pt idx="3">
                  <c:v>4. Qrtl.</c:v>
                </c:pt>
              </c:strCache>
            </c:strRef>
          </c:cat>
          <c:val>
            <c:numRef>
              <c:f>Sheet1!$B$3:$E$3</c:f>
              <c:numCache>
                <c:formatCode>General</c:formatCode>
                <c:ptCount val="4"/>
                <c:pt idx="0">
                  <c:v>30.6</c:v>
                </c:pt>
                <c:pt idx="1">
                  <c:v>38.6</c:v>
                </c:pt>
                <c:pt idx="2">
                  <c:v>34.6</c:v>
                </c:pt>
                <c:pt idx="3">
                  <c:v>31.6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6C84-45FF-8B2C-C156ED995983}"/>
            </c:ext>
          </c:extLst>
        </c:ser>
        <c:ser>
          <c:idx val="2"/>
          <c:order val="2"/>
          <c:tx>
            <c:strRef>
              <c:f>Sheet1!$A$4</c:f>
              <c:strCache>
                <c:ptCount val="1"/>
                <c:pt idx="0">
                  <c:v>Nord</c:v>
                </c:pt>
              </c:strCache>
            </c:strRef>
          </c:tx>
          <c:cat>
            <c:strRef>
              <c:f>Sheet1!$B$1:$E$1</c:f>
              <c:strCache>
                <c:ptCount val="4"/>
                <c:pt idx="0">
                  <c:v>1. Qrtl.</c:v>
                </c:pt>
                <c:pt idx="1">
                  <c:v>2. Qrtl.</c:v>
                </c:pt>
                <c:pt idx="2">
                  <c:v>3. Qrtl.</c:v>
                </c:pt>
                <c:pt idx="3">
                  <c:v>4. Qrtl.</c:v>
                </c:pt>
              </c:strCache>
            </c:strRef>
          </c:cat>
          <c:val>
            <c:numRef>
              <c:f>Sheet1!$B$4:$E$4</c:f>
              <c:numCache>
                <c:formatCode>General</c:formatCode>
                <c:ptCount val="4"/>
                <c:pt idx="0">
                  <c:v>45.9</c:v>
                </c:pt>
                <c:pt idx="1">
                  <c:v>46.9</c:v>
                </c:pt>
                <c:pt idx="2">
                  <c:v>45</c:v>
                </c:pt>
                <c:pt idx="3">
                  <c:v>43.9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6C84-45FF-8B2C-C156ED99598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>
        <c:manualLayout>
          <c:xMode val="edge"/>
          <c:yMode val="edge"/>
          <c:x val="0.8641686182669791"/>
          <c:y val="0.34903640256959317"/>
          <c:w val="0.13114754098360651"/>
          <c:h val="0.30192719486081387"/>
        </c:manualLayout>
      </c:layout>
      <c:overlay val="0"/>
      <c:spPr>
        <a:ln>
          <a:solidFill>
            <a:srgbClr val="4F81BD"/>
          </a:solidFill>
        </a:ln>
      </c:spPr>
    </c:legend>
    <c:plotVisOnly val="1"/>
    <c:dispBlanksAs val="zero"/>
    <c:showDLblsOverMax val="0"/>
  </c:chart>
  <c:txPr>
    <a:bodyPr/>
    <a:lstStyle/>
    <a:p>
      <a:pPr>
        <a:defRPr sz="1800"/>
      </a:pPr>
      <a:endParaRPr lang="de-DE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0164126611957797"/>
          <c:y val="8.11965811965812E-2"/>
          <c:w val="0.45955451348182885"/>
          <c:h val="0.83760683760683785"/>
        </c:manualLayout>
      </c:layout>
      <c:doughnutChart>
        <c:varyColors val="1"/>
        <c:ser>
          <c:idx val="0"/>
          <c:order val="0"/>
          <c:tx>
            <c:strRef>
              <c:f>Sheet1!$A$2</c:f>
              <c:strCache>
                <c:ptCount val="1"/>
                <c:pt idx="0">
                  <c:v>Ost</c:v>
                </c:pt>
              </c:strCache>
            </c:strRef>
          </c:tx>
          <c:cat>
            <c:strRef>
              <c:f>Sheet1!$B$1:$E$1</c:f>
              <c:strCache>
                <c:ptCount val="4"/>
                <c:pt idx="0">
                  <c:v>1. Qrtl.</c:v>
                </c:pt>
                <c:pt idx="1">
                  <c:v>2. Qrtl.</c:v>
                </c:pt>
                <c:pt idx="2">
                  <c:v>3. Qrtl.</c:v>
                </c:pt>
                <c:pt idx="3">
                  <c:v>4. Qrtl.</c:v>
                </c:pt>
              </c:strCache>
            </c:strRef>
          </c:cat>
          <c:val>
            <c:numRef>
              <c:f>Sheet1!$B$2:$E$2</c:f>
              <c:numCache>
                <c:formatCode>General</c:formatCode>
                <c:ptCount val="4"/>
                <c:pt idx="0">
                  <c:v>20.399999999999999</c:v>
                </c:pt>
                <c:pt idx="1">
                  <c:v>27.4</c:v>
                </c:pt>
                <c:pt idx="2">
                  <c:v>90</c:v>
                </c:pt>
                <c:pt idx="3">
                  <c:v>20.399999999999999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006-45F1-A2A8-86268789CD9A}"/>
            </c:ext>
          </c:extLst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West</c:v>
                </c:pt>
              </c:strCache>
            </c:strRef>
          </c:tx>
          <c:cat>
            <c:strRef>
              <c:f>Sheet1!$B$1:$E$1</c:f>
              <c:strCache>
                <c:ptCount val="4"/>
                <c:pt idx="0">
                  <c:v>1. Qrtl.</c:v>
                </c:pt>
                <c:pt idx="1">
                  <c:v>2. Qrtl.</c:v>
                </c:pt>
                <c:pt idx="2">
                  <c:v>3. Qrtl.</c:v>
                </c:pt>
                <c:pt idx="3">
                  <c:v>4. Qrtl.</c:v>
                </c:pt>
              </c:strCache>
            </c:strRef>
          </c:cat>
          <c:val>
            <c:numRef>
              <c:f>Sheet1!$B$3:$E$3</c:f>
              <c:numCache>
                <c:formatCode>General</c:formatCode>
                <c:ptCount val="4"/>
                <c:pt idx="0">
                  <c:v>30.6</c:v>
                </c:pt>
                <c:pt idx="1">
                  <c:v>38.6</c:v>
                </c:pt>
                <c:pt idx="2">
                  <c:v>34.6</c:v>
                </c:pt>
                <c:pt idx="3">
                  <c:v>31.6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1006-45F1-A2A8-86268789CD9A}"/>
            </c:ext>
          </c:extLst>
        </c:ser>
        <c:ser>
          <c:idx val="2"/>
          <c:order val="2"/>
          <c:tx>
            <c:strRef>
              <c:f>Sheet1!$A$4</c:f>
              <c:strCache>
                <c:ptCount val="1"/>
                <c:pt idx="0">
                  <c:v>Nord</c:v>
                </c:pt>
              </c:strCache>
            </c:strRef>
          </c:tx>
          <c:cat>
            <c:strRef>
              <c:f>Sheet1!$B$1:$E$1</c:f>
              <c:strCache>
                <c:ptCount val="4"/>
                <c:pt idx="0">
                  <c:v>1. Qrtl.</c:v>
                </c:pt>
                <c:pt idx="1">
                  <c:v>2. Qrtl.</c:v>
                </c:pt>
                <c:pt idx="2">
                  <c:v>3. Qrtl.</c:v>
                </c:pt>
                <c:pt idx="3">
                  <c:v>4. Qrtl.</c:v>
                </c:pt>
              </c:strCache>
            </c:strRef>
          </c:cat>
          <c:val>
            <c:numRef>
              <c:f>Sheet1!$B$4:$E$4</c:f>
              <c:numCache>
                <c:formatCode>General</c:formatCode>
                <c:ptCount val="4"/>
                <c:pt idx="0">
                  <c:v>45.9</c:v>
                </c:pt>
                <c:pt idx="1">
                  <c:v>46.9</c:v>
                </c:pt>
                <c:pt idx="2">
                  <c:v>45</c:v>
                </c:pt>
                <c:pt idx="3">
                  <c:v>43.9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1006-45F1-A2A8-86268789CD9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</c:plotArea>
    <c:legend>
      <c:legendPos val="r"/>
      <c:layout>
        <c:manualLayout>
          <c:xMode val="edge"/>
          <c:yMode val="edge"/>
          <c:x val="0.86400937866354088"/>
          <c:y val="0.3504273504273504"/>
          <c:w val="0.13130128956623693"/>
          <c:h val="0.30128205128205143"/>
        </c:manualLayout>
      </c:layout>
      <c:overlay val="0"/>
      <c:spPr>
        <a:ln>
          <a:solidFill>
            <a:srgbClr val="4F81BD"/>
          </a:solidFill>
        </a:ln>
      </c:spPr>
    </c:legend>
    <c:plotVisOnly val="1"/>
    <c:dispBlanksAs val="zero"/>
    <c:showDLblsOverMax val="0"/>
  </c:chart>
  <c:txPr>
    <a:bodyPr/>
    <a:lstStyle/>
    <a:p>
      <a:pPr>
        <a:defRPr sz="1800"/>
      </a:pPr>
      <a:endParaRPr lang="de-DE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0"/>
    </c:view3D>
    <c:floor>
      <c:thickness val="0"/>
    </c:floor>
    <c:sideWall>
      <c:thickness val="0"/>
    </c:sideWall>
    <c:backWall>
      <c:thickness val="0"/>
    </c:backWall>
    <c:plotArea>
      <c:layout/>
      <c:surface3DChart>
        <c:wireframe val="0"/>
        <c:ser>
          <c:idx val="0"/>
          <c:order val="0"/>
          <c:tx>
            <c:strRef>
              <c:f>Sheet1!$A$2</c:f>
              <c:strCache>
                <c:ptCount val="1"/>
                <c:pt idx="0">
                  <c:v>Ost</c:v>
                </c:pt>
              </c:strCache>
            </c:strRef>
          </c:tx>
          <c:cat>
            <c:strRef>
              <c:f>Sheet1!$B$1:$E$1</c:f>
              <c:strCache>
                <c:ptCount val="4"/>
                <c:pt idx="0">
                  <c:v>1. Qrtl.</c:v>
                </c:pt>
                <c:pt idx="1">
                  <c:v>2. Qrtl.</c:v>
                </c:pt>
                <c:pt idx="2">
                  <c:v>3. Qrtl.</c:v>
                </c:pt>
                <c:pt idx="3">
                  <c:v>4. Qrtl.</c:v>
                </c:pt>
              </c:strCache>
            </c:strRef>
          </c:cat>
          <c:val>
            <c:numRef>
              <c:f>Sheet1!$B$2:$E$2</c:f>
              <c:numCache>
                <c:formatCode>General</c:formatCode>
                <c:ptCount val="4"/>
                <c:pt idx="0">
                  <c:v>20.399999999999999</c:v>
                </c:pt>
                <c:pt idx="1">
                  <c:v>27.4</c:v>
                </c:pt>
                <c:pt idx="2">
                  <c:v>120</c:v>
                </c:pt>
                <c:pt idx="3">
                  <c:v>20.399999999999999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6B4-4056-9859-CB52DBEDA715}"/>
            </c:ext>
          </c:extLst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West</c:v>
                </c:pt>
              </c:strCache>
            </c:strRef>
          </c:tx>
          <c:cat>
            <c:strRef>
              <c:f>Sheet1!$B$1:$E$1</c:f>
              <c:strCache>
                <c:ptCount val="4"/>
                <c:pt idx="0">
                  <c:v>1. Qrtl.</c:v>
                </c:pt>
                <c:pt idx="1">
                  <c:v>2. Qrtl.</c:v>
                </c:pt>
                <c:pt idx="2">
                  <c:v>3. Qrtl.</c:v>
                </c:pt>
                <c:pt idx="3">
                  <c:v>4. Qrtl.</c:v>
                </c:pt>
              </c:strCache>
            </c:strRef>
          </c:cat>
          <c:val>
            <c:numRef>
              <c:f>Sheet1!$B$3:$E$3</c:f>
              <c:numCache>
                <c:formatCode>General</c:formatCode>
                <c:ptCount val="4"/>
                <c:pt idx="0">
                  <c:v>30.6</c:v>
                </c:pt>
                <c:pt idx="1">
                  <c:v>38.6</c:v>
                </c:pt>
                <c:pt idx="2">
                  <c:v>34.6</c:v>
                </c:pt>
                <c:pt idx="3">
                  <c:v>31.6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F6B4-4056-9859-CB52DBEDA715}"/>
            </c:ext>
          </c:extLst>
        </c:ser>
        <c:ser>
          <c:idx val="2"/>
          <c:order val="2"/>
          <c:tx>
            <c:strRef>
              <c:f>Sheet1!$A$4</c:f>
              <c:strCache>
                <c:ptCount val="1"/>
                <c:pt idx="0">
                  <c:v>Nord</c:v>
                </c:pt>
              </c:strCache>
            </c:strRef>
          </c:tx>
          <c:cat>
            <c:strRef>
              <c:f>Sheet1!$B$1:$E$1</c:f>
              <c:strCache>
                <c:ptCount val="4"/>
                <c:pt idx="0">
                  <c:v>1. Qrtl.</c:v>
                </c:pt>
                <c:pt idx="1">
                  <c:v>2. Qrtl.</c:v>
                </c:pt>
                <c:pt idx="2">
                  <c:v>3. Qrtl.</c:v>
                </c:pt>
                <c:pt idx="3">
                  <c:v>4. Qrtl.</c:v>
                </c:pt>
              </c:strCache>
            </c:strRef>
          </c:cat>
          <c:val>
            <c:numRef>
              <c:f>Sheet1!$B$4:$E$4</c:f>
              <c:numCache>
                <c:formatCode>General</c:formatCode>
                <c:ptCount val="4"/>
                <c:pt idx="0">
                  <c:v>45.9</c:v>
                </c:pt>
                <c:pt idx="1">
                  <c:v>46.9</c:v>
                </c:pt>
                <c:pt idx="2">
                  <c:v>45</c:v>
                </c:pt>
                <c:pt idx="3">
                  <c:v>43.9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F6B4-4056-9859-CB52DBEDA715}"/>
            </c:ext>
          </c:extLst>
        </c:ser>
        <c:bandFmts/>
        <c:axId val="-1789958704"/>
        <c:axId val="-1789954352"/>
        <c:axId val="-30817680"/>
      </c:surface3DChart>
      <c:catAx>
        <c:axId val="-178995870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 rot="0" vert="horz"/>
          <a:lstStyle/>
          <a:p>
            <a:pPr>
              <a:defRPr/>
            </a:pPr>
            <a:endParaRPr lang="de-DE"/>
          </a:p>
        </c:txPr>
        <c:crossAx val="-1789954352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-1789954352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 rot="0" vert="horz"/>
          <a:lstStyle/>
          <a:p>
            <a:pPr>
              <a:defRPr/>
            </a:pPr>
            <a:endParaRPr lang="de-DE"/>
          </a:p>
        </c:txPr>
        <c:crossAx val="-1789958704"/>
        <c:crosses val="autoZero"/>
        <c:crossBetween val="midCat"/>
      </c:valAx>
      <c:serAx>
        <c:axId val="-30817680"/>
        <c:scaling>
          <c:orientation val="minMax"/>
        </c:scaling>
        <c:delete val="0"/>
        <c:axPos val="b"/>
        <c:majorTickMark val="out"/>
        <c:minorTickMark val="none"/>
        <c:tickLblPos val="nextTo"/>
        <c:crossAx val="-1789954352"/>
        <c:crosses val="autoZero"/>
      </c:serAx>
    </c:plotArea>
    <c:legend>
      <c:legendPos val="r"/>
      <c:overlay val="0"/>
      <c:spPr>
        <a:ln>
          <a:solidFill>
            <a:srgbClr val="4F81BD"/>
          </a:solidFill>
        </a:ln>
      </c:spPr>
      <c:txPr>
        <a:bodyPr/>
        <a:lstStyle/>
        <a:p>
          <a:pPr rtl="0">
            <a:defRPr/>
          </a:pPr>
          <a:endParaRPr lang="de-DE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de-DE"/>
    </a:p>
  </c:tx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radarChart>
        <c:radarStyle val="marker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Ost</c:v>
                </c:pt>
              </c:strCache>
            </c:strRef>
          </c:tx>
          <c:cat>
            <c:strRef>
              <c:f>Sheet1!$B$1:$E$1</c:f>
              <c:strCache>
                <c:ptCount val="4"/>
                <c:pt idx="0">
                  <c:v>1. Qrtl.</c:v>
                </c:pt>
                <c:pt idx="1">
                  <c:v>2. Qrtl.</c:v>
                </c:pt>
                <c:pt idx="2">
                  <c:v>3. Qrtl.</c:v>
                </c:pt>
                <c:pt idx="3">
                  <c:v>4. Qrtl.</c:v>
                </c:pt>
              </c:strCache>
            </c:strRef>
          </c:cat>
          <c:val>
            <c:numRef>
              <c:f>Sheet1!$B$2:$E$2</c:f>
              <c:numCache>
                <c:formatCode>General</c:formatCode>
                <c:ptCount val="4"/>
                <c:pt idx="0">
                  <c:v>20.399999999999999</c:v>
                </c:pt>
                <c:pt idx="1">
                  <c:v>27.4</c:v>
                </c:pt>
                <c:pt idx="2">
                  <c:v>120</c:v>
                </c:pt>
                <c:pt idx="3">
                  <c:v>20.399999999999999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3F6-4E44-92AD-6573C257339B}"/>
            </c:ext>
          </c:extLst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West</c:v>
                </c:pt>
              </c:strCache>
            </c:strRef>
          </c:tx>
          <c:cat>
            <c:strRef>
              <c:f>Sheet1!$B$1:$E$1</c:f>
              <c:strCache>
                <c:ptCount val="4"/>
                <c:pt idx="0">
                  <c:v>1. Qrtl.</c:v>
                </c:pt>
                <c:pt idx="1">
                  <c:v>2. Qrtl.</c:v>
                </c:pt>
                <c:pt idx="2">
                  <c:v>3. Qrtl.</c:v>
                </c:pt>
                <c:pt idx="3">
                  <c:v>4. Qrtl.</c:v>
                </c:pt>
              </c:strCache>
            </c:strRef>
          </c:cat>
          <c:val>
            <c:numRef>
              <c:f>Sheet1!$B$3:$E$3</c:f>
              <c:numCache>
                <c:formatCode>General</c:formatCode>
                <c:ptCount val="4"/>
                <c:pt idx="0">
                  <c:v>30.6</c:v>
                </c:pt>
                <c:pt idx="1">
                  <c:v>38.6</c:v>
                </c:pt>
                <c:pt idx="2">
                  <c:v>34.6</c:v>
                </c:pt>
                <c:pt idx="3">
                  <c:v>31.6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43F6-4E44-92AD-6573C257339B}"/>
            </c:ext>
          </c:extLst>
        </c:ser>
        <c:ser>
          <c:idx val="2"/>
          <c:order val="2"/>
          <c:tx>
            <c:strRef>
              <c:f>Sheet1!$A$4</c:f>
              <c:strCache>
                <c:ptCount val="1"/>
                <c:pt idx="0">
                  <c:v>Nord</c:v>
                </c:pt>
              </c:strCache>
            </c:strRef>
          </c:tx>
          <c:cat>
            <c:strRef>
              <c:f>Sheet1!$B$1:$E$1</c:f>
              <c:strCache>
                <c:ptCount val="4"/>
                <c:pt idx="0">
                  <c:v>1. Qrtl.</c:v>
                </c:pt>
                <c:pt idx="1">
                  <c:v>2. Qrtl.</c:v>
                </c:pt>
                <c:pt idx="2">
                  <c:v>3. Qrtl.</c:v>
                </c:pt>
                <c:pt idx="3">
                  <c:v>4. Qrtl.</c:v>
                </c:pt>
              </c:strCache>
            </c:strRef>
          </c:cat>
          <c:val>
            <c:numRef>
              <c:f>Sheet1!$B$4:$E$4</c:f>
              <c:numCache>
                <c:formatCode>General</c:formatCode>
                <c:ptCount val="4"/>
                <c:pt idx="0">
                  <c:v>45.9</c:v>
                </c:pt>
                <c:pt idx="1">
                  <c:v>46.9</c:v>
                </c:pt>
                <c:pt idx="2">
                  <c:v>45</c:v>
                </c:pt>
                <c:pt idx="3">
                  <c:v>43.9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43F6-4E44-92AD-6573C257339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1789962512"/>
        <c:axId val="-1789935856"/>
      </c:radarChart>
      <c:catAx>
        <c:axId val="-1789962512"/>
        <c:scaling>
          <c:orientation val="minMax"/>
        </c:scaling>
        <c:delete val="0"/>
        <c:axPos val="b"/>
        <c:majorGridlines/>
        <c:numFmt formatCode="General" sourceLinked="1"/>
        <c:majorTickMark val="out"/>
        <c:minorTickMark val="none"/>
        <c:tickLblPos val="nextTo"/>
        <c:txPr>
          <a:bodyPr rot="0" vert="horz"/>
          <a:lstStyle/>
          <a:p>
            <a:pPr>
              <a:defRPr/>
            </a:pPr>
            <a:endParaRPr lang="de-DE"/>
          </a:p>
        </c:txPr>
        <c:crossAx val="-1789935856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-178993585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 rot="0" vert="horz"/>
          <a:lstStyle/>
          <a:p>
            <a:pPr>
              <a:defRPr/>
            </a:pPr>
            <a:endParaRPr lang="de-DE"/>
          </a:p>
        </c:txPr>
        <c:crossAx val="-1789962512"/>
        <c:crosses val="autoZero"/>
        <c:crossBetween val="between"/>
      </c:valAx>
    </c:plotArea>
    <c:legend>
      <c:legendPos val="r"/>
      <c:overlay val="0"/>
      <c:spPr>
        <a:ln>
          <a:solidFill>
            <a:srgbClr val="4F81BD"/>
          </a:solidFill>
        </a:ln>
      </c:spPr>
      <c:txPr>
        <a:bodyPr/>
        <a:lstStyle/>
        <a:p>
          <a:pPr rtl="0">
            <a:defRPr/>
          </a:pPr>
          <a:endParaRPr lang="de-DE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de-DE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BB6E279-EB5F-4FAB-97BE-9CAA61CCF9A2}" type="datetimeFigureOut">
              <a:rPr lang="de-DE" smtClean="0"/>
              <a:t>18.10.2019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1607E6-A447-48C1-8A2C-38A8AB7B1BC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92722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Diagrammtypen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15C6754-779B-4B7B-BF71-EBB7B74EB385}" type="slidenum">
              <a:rPr kumimoji="0" lang="de-DE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04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309379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7580A8-21ED-42EC-A540-700ECCF2813B}" type="datetimeFigureOut">
              <a:rPr lang="de-DE" smtClean="0"/>
              <a:t>18.10.2019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E70CBD-541D-4292-B090-C3BDFC67033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209127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7580A8-21ED-42EC-A540-700ECCF2813B}" type="datetimeFigureOut">
              <a:rPr lang="de-DE" smtClean="0"/>
              <a:t>18.10.2019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E70CBD-541D-4292-B090-C3BDFC67033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888678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7580A8-21ED-42EC-A540-700ECCF2813B}" type="datetimeFigureOut">
              <a:rPr lang="de-DE" smtClean="0"/>
              <a:t>18.10.2019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E70CBD-541D-4292-B090-C3BDFC67033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292703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7580A8-21ED-42EC-A540-700ECCF2813B}" type="datetimeFigureOut">
              <a:rPr lang="de-DE" smtClean="0"/>
              <a:t>18.10.2019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E70CBD-541D-4292-B090-C3BDFC67033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596682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7580A8-21ED-42EC-A540-700ECCF2813B}" type="datetimeFigureOut">
              <a:rPr lang="de-DE" smtClean="0"/>
              <a:t>18.10.2019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E70CBD-541D-4292-B090-C3BDFC67033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84507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7580A8-21ED-42EC-A540-700ECCF2813B}" type="datetimeFigureOut">
              <a:rPr lang="de-DE" smtClean="0"/>
              <a:t>18.10.2019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E70CBD-541D-4292-B090-C3BDFC67033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886294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7580A8-21ED-42EC-A540-700ECCF2813B}" type="datetimeFigureOut">
              <a:rPr lang="de-DE" smtClean="0"/>
              <a:t>18.10.2019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E70CBD-541D-4292-B090-C3BDFC67033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596645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7580A8-21ED-42EC-A540-700ECCF2813B}" type="datetimeFigureOut">
              <a:rPr lang="de-DE" smtClean="0"/>
              <a:t>18.10.2019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E70CBD-541D-4292-B090-C3BDFC67033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415822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7580A8-21ED-42EC-A540-700ECCF2813B}" type="datetimeFigureOut">
              <a:rPr lang="de-DE" smtClean="0"/>
              <a:t>18.10.2019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E70CBD-541D-4292-B090-C3BDFC67033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341899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7580A8-21ED-42EC-A540-700ECCF2813B}" type="datetimeFigureOut">
              <a:rPr lang="de-DE" smtClean="0"/>
              <a:t>18.10.2019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E70CBD-541D-4292-B090-C3BDFC67033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919809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7580A8-21ED-42EC-A540-700ECCF2813B}" type="datetimeFigureOut">
              <a:rPr lang="de-DE" smtClean="0"/>
              <a:t>18.10.2019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E70CBD-541D-4292-B090-C3BDFC67033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449060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7580A8-21ED-42EC-A540-700ECCF2813B}" type="datetimeFigureOut">
              <a:rPr lang="de-DE" smtClean="0"/>
              <a:t>18.10.2019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E70CBD-541D-4292-B090-C3BDFC67033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302070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Liniendiagramm</a:t>
            </a:r>
          </a:p>
        </p:txBody>
      </p:sp>
      <p:graphicFrame>
        <p:nvGraphicFramePr>
          <p:cNvPr id="6" name="Object 3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04528754"/>
              </p:ext>
            </p:extLst>
          </p:nvPr>
        </p:nvGraphicFramePr>
        <p:xfrm>
          <a:off x="1993901" y="1600201"/>
          <a:ext cx="8202613" cy="45243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0427106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Bereichsdiagramm</a:t>
            </a:r>
          </a:p>
        </p:txBody>
      </p:sp>
      <p:graphicFrame>
        <p:nvGraphicFramePr>
          <p:cNvPr id="6" name="Object 3"/>
          <p:cNvGraphicFramePr>
            <a:graphicFrameLocks noGrp="1" noChangeAspect="1"/>
          </p:cNvGraphicFramePr>
          <p:nvPr>
            <p:ph idx="1"/>
          </p:nvPr>
        </p:nvGraphicFramePr>
        <p:xfrm>
          <a:off x="1993901" y="1600201"/>
          <a:ext cx="8202613" cy="45243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8272094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Balkendiagramm</a:t>
            </a:r>
          </a:p>
        </p:txBody>
      </p:sp>
      <p:graphicFrame>
        <p:nvGraphicFramePr>
          <p:cNvPr id="6" name="Object 3"/>
          <p:cNvGraphicFramePr>
            <a:graphicFrameLocks noGrp="1" noChangeAspect="1"/>
          </p:cNvGraphicFramePr>
          <p:nvPr>
            <p:ph idx="1"/>
          </p:nvPr>
        </p:nvGraphicFramePr>
        <p:xfrm>
          <a:off x="1993901" y="1600201"/>
          <a:ext cx="8202613" cy="45243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1814979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Kegeldiagramm</a:t>
            </a:r>
          </a:p>
        </p:txBody>
      </p:sp>
      <p:graphicFrame>
        <p:nvGraphicFramePr>
          <p:cNvPr id="6" name="Object 3"/>
          <p:cNvGraphicFramePr>
            <a:graphicFrameLocks noGrp="1" noChangeAspect="1"/>
          </p:cNvGraphicFramePr>
          <p:nvPr>
            <p:ph idx="1"/>
          </p:nvPr>
        </p:nvGraphicFramePr>
        <p:xfrm>
          <a:off x="1993901" y="1600201"/>
          <a:ext cx="8202613" cy="45243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1387038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Kreis-/ Tortendiagramm</a:t>
            </a:r>
          </a:p>
        </p:txBody>
      </p:sp>
      <p:graphicFrame>
        <p:nvGraphicFramePr>
          <p:cNvPr id="6" name="Object 3"/>
          <p:cNvGraphicFramePr>
            <a:graphicFrameLocks noGrp="1" noChangeAspect="1"/>
          </p:cNvGraphicFramePr>
          <p:nvPr>
            <p:ph idx="1"/>
          </p:nvPr>
        </p:nvGraphicFramePr>
        <p:xfrm>
          <a:off x="2009776" y="1606550"/>
          <a:ext cx="8169275" cy="45100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1764463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Ringdiagramm</a:t>
            </a:r>
          </a:p>
        </p:txBody>
      </p:sp>
      <p:graphicFrame>
        <p:nvGraphicFramePr>
          <p:cNvPr id="6" name="Object 3"/>
          <p:cNvGraphicFramePr>
            <a:graphicFrameLocks noGrp="1" noChangeAspect="1"/>
          </p:cNvGraphicFramePr>
          <p:nvPr>
            <p:ph idx="1"/>
          </p:nvPr>
        </p:nvGraphicFramePr>
        <p:xfrm>
          <a:off x="2009776" y="1600201"/>
          <a:ext cx="8169275" cy="45243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87173259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Oberflächendiagramm</a:t>
            </a:r>
          </a:p>
        </p:txBody>
      </p:sp>
      <p:graphicFrame>
        <p:nvGraphicFramePr>
          <p:cNvPr id="6" name="Object 3"/>
          <p:cNvGraphicFramePr>
            <a:graphicFrameLocks noGrp="1" noChangeAspect="1"/>
          </p:cNvGraphicFramePr>
          <p:nvPr>
            <p:ph idx="1"/>
          </p:nvPr>
        </p:nvGraphicFramePr>
        <p:xfrm>
          <a:off x="1993901" y="1600201"/>
          <a:ext cx="8202613" cy="45243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81511094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Netzdiagramm</a:t>
            </a:r>
          </a:p>
        </p:txBody>
      </p:sp>
      <p:graphicFrame>
        <p:nvGraphicFramePr>
          <p:cNvPr id="6" name="Object 3"/>
          <p:cNvGraphicFramePr>
            <a:graphicFrameLocks noGrp="1" noChangeAspect="1"/>
          </p:cNvGraphicFramePr>
          <p:nvPr>
            <p:ph idx="1"/>
          </p:nvPr>
        </p:nvGraphicFramePr>
        <p:xfrm>
          <a:off x="1993901" y="1600201"/>
          <a:ext cx="8202613" cy="45243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89158280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836E93974DE7E0448DB42DDCBB8F0581" ma:contentTypeVersion="9" ma:contentTypeDescription="Ein neues Dokument erstellen." ma:contentTypeScope="" ma:versionID="376e831f0414ef421c3eb24df887be0f">
  <xsd:schema xmlns:xsd="http://www.w3.org/2001/XMLSchema" xmlns:xs="http://www.w3.org/2001/XMLSchema" xmlns:p="http://schemas.microsoft.com/office/2006/metadata/properties" xmlns:ns2="fc3f67b7-4e1d-4c89-bb2e-ae4b8b5d69df" xmlns:ns3="9a368bf2-ed05-4aa2-af06-b7a648b01e63" targetNamespace="http://schemas.microsoft.com/office/2006/metadata/properties" ma:root="true" ma:fieldsID="1ac15629f476b026b03829b70d4ac205" ns2:_="" ns3:_="">
    <xsd:import namespace="fc3f67b7-4e1d-4c89-bb2e-ae4b8b5d69df"/>
    <xsd:import namespace="9a368bf2-ed05-4aa2-af06-b7a648b01e6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3:SharedWithUsers" minOccurs="0"/>
                <xsd:element ref="ns3:SharedWithDetails" minOccurs="0"/>
                <xsd:element ref="ns2:MediaServiceOCR" minOccurs="0"/>
                <xsd:element ref="ns2:MediaServiceGenerationTime" minOccurs="0"/>
                <xsd:element ref="ns2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c3f67b7-4e1d-4c89-bb2e-ae4b8b5d69d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description="" ma:hidden="true" ma:internalName="MediaServiceDateTaken" ma:readOnly="true">
      <xsd:simpleType>
        <xsd:restriction base="dms:Text"/>
      </xsd:simpleType>
    </xsd:element>
    <xsd:element name="MediaServiceAutoTags" ma:index="11" nillable="true" ma:displayName="MediaServiceAutoTags" ma:description="" ma:internalName="MediaServiceAutoTags" ma:readOnly="true">
      <xsd:simpleType>
        <xsd:restriction base="dms:Text"/>
      </xsd:simpleType>
    </xsd:element>
    <xsd:element name="MediaServiceOCR" ma:index="14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a368bf2-ed05-4aa2-af06-b7a648b01e63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Freigegeben für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Freigegeben für -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E887EB01-0AA8-4ADC-87C5-6B60F321D877}"/>
</file>

<file path=customXml/itemProps2.xml><?xml version="1.0" encoding="utf-8"?>
<ds:datastoreItem xmlns:ds="http://schemas.openxmlformats.org/officeDocument/2006/customXml" ds:itemID="{3BE9BB2C-B3FC-4DB9-8B70-F3EB8930A5E2}"/>
</file>

<file path=customXml/itemProps3.xml><?xml version="1.0" encoding="utf-8"?>
<ds:datastoreItem xmlns:ds="http://schemas.openxmlformats.org/officeDocument/2006/customXml" ds:itemID="{50AC6585-51AA-4048-8945-9A925C90E7A8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12</Words>
  <Application>Microsoft Office PowerPoint</Application>
  <PresentationFormat>Breitbild</PresentationFormat>
  <Paragraphs>10</Paragraphs>
  <Slides>8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Office</vt:lpstr>
      <vt:lpstr>Liniendiagramm</vt:lpstr>
      <vt:lpstr>Bereichsdiagramm</vt:lpstr>
      <vt:lpstr>Balkendiagramm</vt:lpstr>
      <vt:lpstr>Kegeldiagramm</vt:lpstr>
      <vt:lpstr>Kreis-/ Tortendiagramm</vt:lpstr>
      <vt:lpstr>Ringdiagramm</vt:lpstr>
      <vt:lpstr>Oberflächendiagramm</vt:lpstr>
      <vt:lpstr>Netzdiagramm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Liniendiagramm</dc:title>
  <dc:creator>Lina Wagner</dc:creator>
  <cp:lastModifiedBy>Beatrice Gubler</cp:lastModifiedBy>
  <cp:revision>4</cp:revision>
  <dcterms:created xsi:type="dcterms:W3CDTF">2015-11-15T16:15:57Z</dcterms:created>
  <dcterms:modified xsi:type="dcterms:W3CDTF">2019-10-18T10:26:18Z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0x010100836E93974DE7E0448DB42DDCBB8F0581</vt:lpwstr>
  </property>
</Properties>
</file>