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4"/>
  </p:sldMasterIdLst>
  <p:sldIdLst>
    <p:sldId id="274" r:id="rId5"/>
    <p:sldId id="256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70" r:id="rId18"/>
    <p:sldId id="271" r:id="rId19"/>
    <p:sldId id="272" r:id="rId20"/>
    <p:sldId id="273" r:id="rId2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Zusammenfassungsabschnitt" id="{52ADB489-39E3-42D8-A42A-6F4DB538A3DD}">
          <p14:sldIdLst>
            <p14:sldId id="274"/>
          </p14:sldIdLst>
        </p14:section>
        <p14:section name="Begrüßung" id="{ECEB62C3-2C09-4161-B1E5-9A3DD0D2501A}">
          <p14:sldIdLst>
            <p14:sldId id="256"/>
          </p14:sldIdLst>
        </p14:section>
        <p14:section name="Unsere Mission" id="{93555769-E8B9-4322-8A04-70C0A908B4F1}">
          <p14:sldIdLst>
            <p14:sldId id="258"/>
            <p14:sldId id="259"/>
            <p14:sldId id="260"/>
            <p14:sldId id="261"/>
            <p14:sldId id="262"/>
          </p14:sldIdLst>
        </p14:section>
        <p14:section name="Das neue Marketingkonzept" id="{B30B9CC1-F03F-421B-A717-00D299F11E8F}">
          <p14:sldIdLst>
            <p14:sldId id="263"/>
            <p14:sldId id="264"/>
            <p14:sldId id="265"/>
            <p14:sldId id="266"/>
          </p14:sldIdLst>
        </p14:section>
        <p14:section name="Unsere Produkte im Vertrieb" id="{6843AE4B-7358-4CB5-8DE9-E80BC377CAD2}">
          <p14:sldIdLst>
            <p14:sldId id="267"/>
            <p14:sldId id="268"/>
          </p14:sldIdLst>
        </p14:section>
        <p14:section name="Support für unsere Kunden" id="{0128A7CB-E660-4CBF-A70B-07D5E373FC31}">
          <p14:sldIdLst>
            <p14:sldId id="270"/>
            <p14:sldId id="271"/>
            <p14:sldId id="272"/>
          </p14:sldIdLst>
        </p14:section>
        <p14:section name="So geht es weiter ..." id="{A892599F-8F81-4F22-8CCB-C110103CFED6}">
          <p14:sldIdLst>
            <p14:sldId id="27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88" autoAdjust="0"/>
    <p:restoredTop sz="94665" autoAdjust="0"/>
  </p:normalViewPr>
  <p:slideViewPr>
    <p:cSldViewPr snapToGrid="0">
      <p:cViewPr varScale="1">
        <p:scale>
          <a:sx n="83" d="100"/>
          <a:sy n="83" d="100"/>
        </p:scale>
        <p:origin x="413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dirty="0"/>
              <a:t>Quartalsübersicht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Januar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eBooks</c:v>
                </c:pt>
                <c:pt idx="1">
                  <c:v>Printmedien</c:v>
                </c:pt>
                <c:pt idx="2">
                  <c:v>Zeitschriften</c:v>
                </c:pt>
                <c:pt idx="3">
                  <c:v>Karten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001-43D5-8836-A318A9AF8ADF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Februar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eBooks</c:v>
                </c:pt>
                <c:pt idx="1">
                  <c:v>Printmedien</c:v>
                </c:pt>
                <c:pt idx="2">
                  <c:v>Zeitschriften</c:v>
                </c:pt>
                <c:pt idx="3">
                  <c:v>Karten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001-43D5-8836-A318A9AF8ADF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März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eBooks</c:v>
                </c:pt>
                <c:pt idx="1">
                  <c:v>Printmedien</c:v>
                </c:pt>
                <c:pt idx="2">
                  <c:v>Zeitschriften</c:v>
                </c:pt>
                <c:pt idx="3">
                  <c:v>Karten</c:v>
                </c:pt>
              </c:strCache>
            </c:strRef>
          </c:cat>
          <c:val>
            <c:numRef>
              <c:f>Tabelle1!$D$2:$D$5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001-43D5-8836-A318A9AF8A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92240368"/>
        <c:axId val="1092240912"/>
      </c:barChart>
      <c:catAx>
        <c:axId val="1092240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092240912"/>
        <c:crosses val="autoZero"/>
        <c:auto val="1"/>
        <c:lblAlgn val="ctr"/>
        <c:lblOffset val="100"/>
        <c:noMultiLvlLbl val="0"/>
      </c:catAx>
      <c:valAx>
        <c:axId val="10922409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0922403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Verkauf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CB8-4C12-8914-978B75C6398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CB8-4C12-8914-978B75C6398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CB8-4C12-8914-978B75C6398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CB8-4C12-8914-978B75C63985}"/>
              </c:ext>
            </c:extLst>
          </c:dPt>
          <c:cat>
            <c:strRef>
              <c:f>Tabelle1!$A$2:$A$5</c:f>
              <c:strCache>
                <c:ptCount val="4"/>
                <c:pt idx="0">
                  <c:v>1. Quartal</c:v>
                </c:pt>
                <c:pt idx="1">
                  <c:v>2. Quartal</c:v>
                </c:pt>
                <c:pt idx="2">
                  <c:v>3. Quartal</c:v>
                </c:pt>
                <c:pt idx="3">
                  <c:v>4. Quartal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CB8-4C12-8914-978B75C639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sz="2000" dirty="0"/>
              <a:t>Prognose für 2020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lineChart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5BF-4203-8306-9B613C015CD7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Datenreihe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5BF-4203-8306-9B613C015CD7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Datenreihe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5BF-4203-8306-9B613C015C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092239824"/>
        <c:axId val="1181615984"/>
      </c:lineChart>
      <c:catAx>
        <c:axId val="10922398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181615984"/>
        <c:crosses val="autoZero"/>
        <c:auto val="1"/>
        <c:lblAlgn val="ctr"/>
        <c:lblOffset val="100"/>
        <c:noMultiLvlLbl val="0"/>
      </c:catAx>
      <c:valAx>
        <c:axId val="11816159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0922398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BE57-67D5-4747-AF22-15AE9E89E650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A2909-1B98-49A9-B525-60DD2CA8C4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43017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BE57-67D5-4747-AF22-15AE9E89E650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A2909-1B98-49A9-B525-60DD2CA8C4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2395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BE57-67D5-4747-AF22-15AE9E89E650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A2909-1B98-49A9-B525-60DD2CA8C4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4601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BE57-67D5-4747-AF22-15AE9E89E650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A2909-1B98-49A9-B525-60DD2CA8C4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7229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BE57-67D5-4747-AF22-15AE9E89E650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A2909-1B98-49A9-B525-60DD2CA8C4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1615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BE57-67D5-4747-AF22-15AE9E89E650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A2909-1B98-49A9-B525-60DD2CA8C4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2044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BE57-67D5-4747-AF22-15AE9E89E650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A2909-1B98-49A9-B525-60DD2CA8C4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514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BE57-67D5-4747-AF22-15AE9E89E650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A2909-1B98-49A9-B525-60DD2CA8C4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0946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BE57-67D5-4747-AF22-15AE9E89E650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A2909-1B98-49A9-B525-60DD2CA8C4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6260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BE57-67D5-4747-AF22-15AE9E89E650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A2909-1B98-49A9-B525-60DD2CA8C4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7386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BE57-67D5-4747-AF22-15AE9E89E650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de-DE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A2909-1B98-49A9-B525-60DD2CA8C4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0907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374BE57-67D5-4747-AF22-15AE9E89E650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C55A2909-1B98-49A9-B525-60DD2CA8C4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8687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13" Type="http://schemas.openxmlformats.org/officeDocument/2006/relationships/slide" Target="slide17.xml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slide" Target="slide1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slide" Target="slide12.xml"/><Relationship Id="rId5" Type="http://schemas.openxmlformats.org/officeDocument/2006/relationships/image" Target="../media/image4.png"/><Relationship Id="rId10" Type="http://schemas.openxmlformats.org/officeDocument/2006/relationships/slide" Target="slide8.xml"/><Relationship Id="rId4" Type="http://schemas.openxmlformats.org/officeDocument/2006/relationships/image" Target="../media/image3.png"/><Relationship Id="rId9" Type="http://schemas.openxmlformats.org/officeDocument/2006/relationships/slide" Target="slide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CD179E-02CC-491E-82F4-0CD8D2E106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mc:AlternateContent xmlns:mc="http://schemas.openxmlformats.org/markup-compatibility/2006">
        <mc:Choice xmlns:psuz="http://schemas.microsoft.com/office/powerpoint/2016/summaryzoom" Requires="psuz">
          <p:graphicFrame>
            <p:nvGraphicFramePr>
              <p:cNvPr id="5" name="Zusammenfassungszoom 4">
                <a:extLst>
                  <a:ext uri="{FF2B5EF4-FFF2-40B4-BE49-F238E27FC236}">
                    <a16:creationId xmlns:a16="http://schemas.microsoft.com/office/drawing/2014/main" id="{8B666993-8FC3-43F0-B575-4841B6917B4D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013054064"/>
                  </p:ext>
                </p:extLst>
              </p:nvPr>
            </p:nvGraphicFramePr>
            <p:xfrm>
              <a:off x="3868738" y="863600"/>
              <a:ext cx="7315200" cy="5121275"/>
            </p:xfrm>
            <a:graphic>
              <a:graphicData uri="http://schemas.microsoft.com/office/powerpoint/2016/summaryzoom">
                <psuz:summaryZm>
                  <psuz:summaryZmObj sectionId="{ECEB62C3-2C09-4161-B1E5-9A3DD0D2501A}">
                    <psuz:zmPr id="{B93363DA-8913-4FFA-A85B-56CD0E00F162}" transitionDur="1000">
                      <p166:blipFill xmlns:p166="http://schemas.microsoft.com/office/powerpoint/2016/6/main">
                        <a:blip r:embed="rId2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875042" y="153639"/>
                          <a:ext cx="2731345" cy="1536382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uz:zmPr>
                  </psuz:summaryZmObj>
                  <psuz:summaryZmObj sectionId="{93555769-E8B9-4322-8A04-70C0A908B4F1}">
                    <psuz:zmPr id="{E0C8D7C8-D532-40AC-8F37-C0641A18715D}" transitionDur="1000">
                      <p166:blipFill xmlns:p166="http://schemas.microsoft.com/office/powerpoint/2016/6/main">
                        <a:blip r:embed="rId3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3708812" y="153639"/>
                          <a:ext cx="2731345" cy="1536382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uz:zmPr>
                  </psuz:summaryZmObj>
                  <psuz:summaryZmObj sectionId="{B30B9CC1-F03F-421B-A717-00D299F11E8F}">
                    <psuz:zmPr id="{CA75315E-6442-47CB-A204-FF7880402B7F}" transitionDur="1000">
                      <p166:blipFill xmlns:p166="http://schemas.microsoft.com/office/powerpoint/2016/6/main">
                        <a:blip r:embed="rId4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875042" y="1792446"/>
                          <a:ext cx="2731345" cy="1536382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uz:zmPr>
                  </psuz:summaryZmObj>
                  <psuz:summaryZmObj sectionId="{6843AE4B-7358-4CB5-8DE9-E80BC377CAD2}">
                    <psuz:zmPr id="{F8E2A7C3-F0E0-4159-BBB2-8428E7902111}" transitionDur="1000">
                      <p166:blipFill xmlns:p166="http://schemas.microsoft.com/office/powerpoint/2016/6/main">
                        <a:blip r:embed="rId5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3708812" y="1792446"/>
                          <a:ext cx="2731345" cy="1536382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uz:zmPr>
                  </psuz:summaryZmObj>
                  <psuz:summaryZmObj sectionId="{0128A7CB-E660-4CBF-A70B-07D5E373FC31}">
                    <psuz:zmPr id="{8CB1F67A-5DA5-49F1-9B32-23A68071DB87}" transitionDur="1000">
                      <p166:blipFill xmlns:p166="http://schemas.microsoft.com/office/powerpoint/2016/6/main">
                        <a:blip r:embed="rId6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875042" y="3431253"/>
                          <a:ext cx="2731345" cy="1536382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uz:zmPr>
                  </psuz:summaryZmObj>
                  <psuz:summaryZmObj sectionId="{A892599F-8F81-4F22-8CCB-C110103CFED6}">
                    <psuz:zmPr id="{CDBDDC6B-100A-4DB3-BA7A-E54EA47D2E86}" transitionDur="1000">
                      <p166:blipFill xmlns:p166="http://schemas.microsoft.com/office/powerpoint/2016/6/main">
                        <a:blip r:embed="rId7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3708812" y="3431253"/>
                          <a:ext cx="2731345" cy="1536382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uz:zmPr>
                  </psuz:summaryZmObj>
                  <psuz:gridLayout/>
                </psuz:summaryZm>
              </a:graphicData>
            </a:graphic>
          </p:graphicFrame>
        </mc:Choice>
        <mc:Fallback>
          <p:grpSp>
            <p:nvGrpSpPr>
              <p:cNvPr id="5" name="Zusammenfassungszoom 4">
                <a:extLst>
                  <a:ext uri="{FF2B5EF4-FFF2-40B4-BE49-F238E27FC236}">
                    <a16:creationId xmlns:a16="http://schemas.microsoft.com/office/drawing/2014/main" id="{8B666993-8FC3-43F0-B575-4841B6917B4D}"/>
                  </a:ext>
                </a:extLst>
              </p:cNvPr>
              <p:cNvGrpSpPr>
                <a:grpSpLocks noGrp="1" noUngrp="1" noRot="1" noChangeAspect="1" noMove="1" noResize="1"/>
              </p:cNvGrpSpPr>
              <p:nvPr/>
            </p:nvGrpSpPr>
            <p:grpSpPr>
              <a:xfrm>
                <a:off x="3868738" y="863600"/>
                <a:ext cx="7315200" cy="5121275"/>
                <a:chOff x="3868738" y="863600"/>
                <a:chExt cx="7315200" cy="5121275"/>
              </a:xfrm>
            </p:grpSpPr>
            <p:pic>
              <p:nvPicPr>
                <p:cNvPr id="6" name="Grafik 6">
                  <a:hlinkClick r:id="rId8" action="ppaction://hlinksldjump"/>
                </p:cNvPr>
                <p:cNvPicPr>
                  <a:picLocks noSelect="1" noRot="1" noChangeAspect="1" noMove="1" noResize="1" noEditPoints="1" noAdjustHandles="1" noChangeArrowheads="1" noChangeShapeType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4743780" y="1017239"/>
                  <a:ext cx="2731345" cy="1536382"/>
                </a:xfrm>
                <a:prstGeom prst="rect">
                  <a:avLst/>
                </a:prstGeom>
                <a:ln w="3175">
                  <a:solidFill>
                    <a:prstClr val="ltGray"/>
                  </a:solidFill>
                </a:ln>
              </p:spPr>
            </p:pic>
            <p:pic>
              <p:nvPicPr>
                <p:cNvPr id="7" name="Grafik 7">
                  <a:hlinkClick r:id="rId9" action="ppaction://hlinksldjump"/>
                </p:cNvPr>
                <p:cNvPicPr>
                  <a:picLocks noSelect="1" noRot="1" noChangeAspect="1" noMove="1" noResize="1" noEditPoints="1" noAdjustHandles="1" noChangeArrowheads="1" noChangeShapeType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7577550" y="1017239"/>
                  <a:ext cx="2731345" cy="1536382"/>
                </a:xfrm>
                <a:prstGeom prst="rect">
                  <a:avLst/>
                </a:prstGeom>
                <a:ln w="3175">
                  <a:solidFill>
                    <a:prstClr val="ltGray"/>
                  </a:solidFill>
                </a:ln>
              </p:spPr>
            </p:pic>
            <p:pic>
              <p:nvPicPr>
                <p:cNvPr id="8" name="Grafik 8">
                  <a:hlinkClick r:id="rId10" action="ppaction://hlinksldjump"/>
                </p:cNvPr>
                <p:cNvPicPr>
                  <a:picLocks noSelect="1" noRot="1" noChangeAspect="1" noMove="1" noResize="1" noEditPoints="1" noAdjustHandles="1" noChangeArrowheads="1" noChangeShapeType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4743780" y="2656046"/>
                  <a:ext cx="2731345" cy="1536382"/>
                </a:xfrm>
                <a:prstGeom prst="rect">
                  <a:avLst/>
                </a:prstGeom>
                <a:ln w="3175">
                  <a:solidFill>
                    <a:prstClr val="ltGray"/>
                  </a:solidFill>
                </a:ln>
              </p:spPr>
            </p:pic>
            <p:pic>
              <p:nvPicPr>
                <p:cNvPr id="9" name="Grafik 9">
                  <a:hlinkClick r:id="rId11" action="ppaction://hlinksldjump"/>
                </p:cNvPr>
                <p:cNvPicPr>
                  <a:picLocks noSelect="1" noRot="1" noChangeAspect="1" noMove="1" noResize="1" noEditPoints="1" noAdjustHandles="1" noChangeArrowheads="1" noChangeShapeType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7577550" y="2656046"/>
                  <a:ext cx="2731345" cy="1536382"/>
                </a:xfrm>
                <a:prstGeom prst="rect">
                  <a:avLst/>
                </a:prstGeom>
                <a:ln w="3175">
                  <a:solidFill>
                    <a:prstClr val="ltGray"/>
                  </a:solidFill>
                </a:ln>
              </p:spPr>
            </p:pic>
            <p:pic>
              <p:nvPicPr>
                <p:cNvPr id="10" name="Grafik 10">
                  <a:hlinkClick r:id="rId12" action="ppaction://hlinksldjump"/>
                </p:cNvPr>
                <p:cNvPicPr>
                  <a:picLocks noSelect="1" noRot="1" noChangeAspect="1" noMove="1" noResize="1" noEditPoints="1" noAdjustHandles="1" noChangeArrowheads="1" noChangeShapeType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4743780" y="4294853"/>
                  <a:ext cx="2731345" cy="1536382"/>
                </a:xfrm>
                <a:prstGeom prst="rect">
                  <a:avLst/>
                </a:prstGeom>
                <a:ln w="3175">
                  <a:solidFill>
                    <a:prstClr val="ltGray"/>
                  </a:solidFill>
                </a:ln>
              </p:spPr>
            </p:pic>
            <p:pic>
              <p:nvPicPr>
                <p:cNvPr id="11" name="Grafik 11">
                  <a:hlinkClick r:id="rId13" action="ppaction://hlinksldjump"/>
                </p:cNvPr>
                <p:cNvPicPr>
                  <a:picLocks noSelect="1" noRot="1" noChangeAspect="1" noMove="1" noResize="1" noEditPoints="1" noAdjustHandles="1" noChangeArrowheads="1" noChangeShapeType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7577550" y="4294853"/>
                  <a:ext cx="2731345" cy="1536382"/>
                </a:xfrm>
                <a:prstGeom prst="rect">
                  <a:avLst/>
                </a:prstGeom>
                <a:ln w="3175">
                  <a:solidFill>
                    <a:prstClr val="ltGray"/>
                  </a:solidFill>
                </a:ln>
              </p:spPr>
            </p:pic>
          </p:grpSp>
        </mc:Fallback>
      </mc:AlternateContent>
    </p:spTree>
    <p:extLst>
      <p:ext uri="{BB962C8B-B14F-4D97-AF65-F5344CB8AC3E}">
        <p14:creationId xmlns:p14="http://schemas.microsoft.com/office/powerpoint/2010/main" val="24369491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Plakat-werbung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de-DE" sz="2800" dirty="0"/>
              <a:t>Kaum Resonanz</a:t>
            </a:r>
          </a:p>
          <a:p>
            <a:r>
              <a:rPr lang="de-DE" sz="2800" dirty="0"/>
              <a:t>Wird um 50% zurückgefahren</a:t>
            </a:r>
          </a:p>
        </p:txBody>
      </p:sp>
    </p:spTree>
    <p:extLst>
      <p:ext uri="{BB962C8B-B14F-4D97-AF65-F5344CB8AC3E}">
        <p14:creationId xmlns:p14="http://schemas.microsoft.com/office/powerpoint/2010/main" val="8004458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Anzeigen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de-DE" sz="2800" dirty="0"/>
              <a:t>Tageszeitung</a:t>
            </a:r>
          </a:p>
          <a:p>
            <a:r>
              <a:rPr lang="de-DE" sz="2800" dirty="0"/>
              <a:t>Fachzeitschriften</a:t>
            </a:r>
          </a:p>
          <a:p>
            <a:r>
              <a:rPr lang="de-DE" sz="2800" dirty="0"/>
              <a:t>Sponsoring</a:t>
            </a:r>
          </a:p>
        </p:txBody>
      </p:sp>
    </p:spTree>
    <p:extLst>
      <p:ext uri="{BB962C8B-B14F-4D97-AF65-F5344CB8AC3E}">
        <p14:creationId xmlns:p14="http://schemas.microsoft.com/office/powerpoint/2010/main" val="39826682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Vertrieb</a:t>
            </a:r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1461780"/>
              </p:ext>
            </p:extLst>
          </p:nvPr>
        </p:nvGraphicFramePr>
        <p:xfrm>
          <a:off x="3868738" y="863600"/>
          <a:ext cx="7315200" cy="5121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402950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Privatkunden</a:t>
            </a:r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7245854"/>
              </p:ext>
            </p:extLst>
          </p:nvPr>
        </p:nvGraphicFramePr>
        <p:xfrm>
          <a:off x="3868738" y="863600"/>
          <a:ext cx="7315200" cy="5121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848779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Support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de-DE" sz="2800" dirty="0" err="1"/>
              <a:t>Inhouse</a:t>
            </a:r>
            <a:endParaRPr lang="de-DE" sz="2800" dirty="0"/>
          </a:p>
          <a:p>
            <a:r>
              <a:rPr lang="de-DE" sz="2800" dirty="0" err="1"/>
              <a:t>Outhouse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9424377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Inhouse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de-DE" sz="2800" dirty="0"/>
              <a:t>Callcenter</a:t>
            </a:r>
          </a:p>
          <a:p>
            <a:r>
              <a:rPr lang="de-DE" sz="2800" dirty="0"/>
              <a:t>Support in der Filiale</a:t>
            </a:r>
          </a:p>
        </p:txBody>
      </p:sp>
    </p:spTree>
    <p:extLst>
      <p:ext uri="{BB962C8B-B14F-4D97-AF65-F5344CB8AC3E}">
        <p14:creationId xmlns:p14="http://schemas.microsoft.com/office/powerpoint/2010/main" val="26813215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Outhouse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de-DE" sz="2800" dirty="0"/>
              <a:t>Kundenservice vor Ort</a:t>
            </a:r>
          </a:p>
          <a:p>
            <a:r>
              <a:rPr lang="de-DE" sz="2800" dirty="0"/>
              <a:t>Vertriebsmitarbeiter</a:t>
            </a:r>
          </a:p>
          <a:p>
            <a:r>
              <a:rPr lang="de-DE" sz="2800" dirty="0"/>
              <a:t>Fachberatung bei Großkunden</a:t>
            </a:r>
          </a:p>
        </p:txBody>
      </p:sp>
    </p:spTree>
    <p:extLst>
      <p:ext uri="{BB962C8B-B14F-4D97-AF65-F5344CB8AC3E}">
        <p14:creationId xmlns:p14="http://schemas.microsoft.com/office/powerpoint/2010/main" val="381129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Ausblick</a:t>
            </a:r>
          </a:p>
        </p:txBody>
      </p:sp>
      <p:graphicFrame>
        <p:nvGraphicFramePr>
          <p:cNvPr id="8" name="Inhaltsplatzhalt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8002442"/>
              </p:ext>
            </p:extLst>
          </p:nvPr>
        </p:nvGraphicFramePr>
        <p:xfrm>
          <a:off x="3868738" y="863600"/>
          <a:ext cx="7315200" cy="5121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4086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Yellow Books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i="1" dirty="0"/>
              <a:t>Bücher &amp; mehr …</a:t>
            </a:r>
          </a:p>
        </p:txBody>
      </p:sp>
    </p:spTree>
    <p:extLst>
      <p:ext uri="{BB962C8B-B14F-4D97-AF65-F5344CB8AC3E}">
        <p14:creationId xmlns:p14="http://schemas.microsoft.com/office/powerpoint/2010/main" val="22530415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Mission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800" dirty="0"/>
              <a:t>Zufriedene Kunden</a:t>
            </a:r>
          </a:p>
          <a:p>
            <a:r>
              <a:rPr lang="de-DE" sz="2800" dirty="0"/>
              <a:t>Weites Filialnetz</a:t>
            </a:r>
          </a:p>
          <a:p>
            <a:r>
              <a:rPr lang="de-DE" sz="2800" dirty="0"/>
              <a:t>Gute Arbeitsatmosphäre</a:t>
            </a:r>
          </a:p>
          <a:p>
            <a:r>
              <a:rPr lang="de-DE" sz="2800" dirty="0"/>
              <a:t>Faire Preise</a:t>
            </a:r>
          </a:p>
        </p:txBody>
      </p:sp>
    </p:spTree>
    <p:extLst>
      <p:ext uri="{BB962C8B-B14F-4D97-AF65-F5344CB8AC3E}">
        <p14:creationId xmlns:p14="http://schemas.microsoft.com/office/powerpoint/2010/main" val="16086576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Zufriedene Kunden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de-DE" sz="2800" dirty="0"/>
              <a:t>Hohe Kundenzufriedenheit durch:</a:t>
            </a:r>
          </a:p>
          <a:p>
            <a:r>
              <a:rPr lang="de-DE" sz="2800" dirty="0"/>
              <a:t>Gute Beratung</a:t>
            </a:r>
          </a:p>
          <a:p>
            <a:r>
              <a:rPr lang="de-DE" sz="2800" dirty="0"/>
              <a:t>Komfortable Filiale</a:t>
            </a:r>
          </a:p>
          <a:p>
            <a:r>
              <a:rPr lang="de-DE" sz="2800" dirty="0"/>
              <a:t>Gutes Preis-Leistungs-Verhältnis</a:t>
            </a:r>
          </a:p>
        </p:txBody>
      </p:sp>
    </p:spTree>
    <p:extLst>
      <p:ext uri="{BB962C8B-B14F-4D97-AF65-F5344CB8AC3E}">
        <p14:creationId xmlns:p14="http://schemas.microsoft.com/office/powerpoint/2010/main" val="907683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Weites Filialnetz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de-DE" sz="2800" dirty="0"/>
              <a:t>Berlin</a:t>
            </a:r>
          </a:p>
          <a:p>
            <a:r>
              <a:rPr lang="de-DE" sz="2800" dirty="0"/>
              <a:t>Bremen</a:t>
            </a:r>
          </a:p>
          <a:p>
            <a:r>
              <a:rPr lang="de-DE" sz="2800" dirty="0"/>
              <a:t>Dortmund</a:t>
            </a:r>
          </a:p>
          <a:p>
            <a:r>
              <a:rPr lang="de-DE" sz="2800" dirty="0"/>
              <a:t>Erfurt</a:t>
            </a:r>
          </a:p>
          <a:p>
            <a:r>
              <a:rPr lang="de-DE" sz="2800" dirty="0"/>
              <a:t>Hannover</a:t>
            </a:r>
          </a:p>
          <a:p>
            <a:r>
              <a:rPr lang="de-DE" sz="2800" dirty="0"/>
              <a:t>München</a:t>
            </a:r>
          </a:p>
          <a:p>
            <a:r>
              <a:rPr lang="de-DE" sz="2800" dirty="0"/>
              <a:t>München 2</a:t>
            </a:r>
          </a:p>
          <a:p>
            <a:r>
              <a:rPr lang="de-DE" sz="2800" dirty="0"/>
              <a:t>Würzburg</a:t>
            </a:r>
          </a:p>
        </p:txBody>
      </p:sp>
    </p:spTree>
    <p:extLst>
      <p:ext uri="{BB962C8B-B14F-4D97-AF65-F5344CB8AC3E}">
        <p14:creationId xmlns:p14="http://schemas.microsoft.com/office/powerpoint/2010/main" val="21497983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Gute Arbeits-atmosphäre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de-DE" sz="2800" dirty="0"/>
              <a:t>Weiterbildungsmöglichkeiten</a:t>
            </a:r>
          </a:p>
          <a:p>
            <a:r>
              <a:rPr lang="de-DE" sz="2800" dirty="0"/>
              <a:t>Snacks und Getränke</a:t>
            </a:r>
          </a:p>
          <a:p>
            <a:r>
              <a:rPr lang="de-DE" sz="2800" dirty="0"/>
              <a:t>Faire Arbeitszeiten</a:t>
            </a:r>
          </a:p>
          <a:p>
            <a:r>
              <a:rPr lang="de-DE" sz="2800" dirty="0"/>
              <a:t>Gestuftes Gehaltssystem</a:t>
            </a:r>
          </a:p>
          <a:p>
            <a:r>
              <a:rPr lang="de-DE" sz="2800" dirty="0"/>
              <a:t>Unkomplizierte Urlaubsplanung</a:t>
            </a:r>
          </a:p>
        </p:txBody>
      </p:sp>
    </p:spTree>
    <p:extLst>
      <p:ext uri="{BB962C8B-B14F-4D97-AF65-F5344CB8AC3E}">
        <p14:creationId xmlns:p14="http://schemas.microsoft.com/office/powerpoint/2010/main" val="27427568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Faire Preise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de-DE" sz="2800" dirty="0"/>
              <a:t>Günstig Kaufen</a:t>
            </a:r>
          </a:p>
          <a:p>
            <a:r>
              <a:rPr lang="de-DE" sz="2800" dirty="0"/>
              <a:t>Fast so günstig verkaufen</a:t>
            </a:r>
          </a:p>
        </p:txBody>
      </p:sp>
    </p:spTree>
    <p:extLst>
      <p:ext uri="{BB962C8B-B14F-4D97-AF65-F5344CB8AC3E}">
        <p14:creationId xmlns:p14="http://schemas.microsoft.com/office/powerpoint/2010/main" val="5293213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Marketing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Social Media</a:t>
            </a:r>
          </a:p>
          <a:p>
            <a:r>
              <a:rPr lang="de-DE" dirty="0"/>
              <a:t>Plakatwerbung</a:t>
            </a:r>
          </a:p>
          <a:p>
            <a:r>
              <a:rPr lang="de-DE" dirty="0"/>
              <a:t>Anzeigen</a:t>
            </a:r>
          </a:p>
        </p:txBody>
      </p:sp>
    </p:spTree>
    <p:extLst>
      <p:ext uri="{BB962C8B-B14F-4D97-AF65-F5344CB8AC3E}">
        <p14:creationId xmlns:p14="http://schemas.microsoft.com/office/powerpoint/2010/main" val="25096590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Social Media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de-DE" sz="2800" dirty="0"/>
              <a:t>Facebook</a:t>
            </a:r>
          </a:p>
          <a:p>
            <a:r>
              <a:rPr lang="de-DE" sz="2800" dirty="0"/>
              <a:t>Twitter</a:t>
            </a:r>
          </a:p>
          <a:p>
            <a:r>
              <a:rPr lang="de-DE" sz="2800" dirty="0" err="1"/>
              <a:t>Xing</a:t>
            </a:r>
            <a:endParaRPr lang="de-DE" sz="2800" dirty="0"/>
          </a:p>
          <a:p>
            <a:r>
              <a:rPr lang="de-DE" sz="2800" dirty="0" err="1"/>
              <a:t>Youtube</a:t>
            </a:r>
            <a:endParaRPr lang="de-DE" sz="2800" dirty="0"/>
          </a:p>
          <a:p>
            <a:r>
              <a:rPr lang="de-DE" sz="2800" dirty="0"/>
              <a:t>Google+</a:t>
            </a:r>
          </a:p>
          <a:p>
            <a:r>
              <a:rPr lang="de-DE" sz="2800" dirty="0"/>
              <a:t>Myspace</a:t>
            </a:r>
          </a:p>
        </p:txBody>
      </p:sp>
    </p:spTree>
    <p:extLst>
      <p:ext uri="{BB962C8B-B14F-4D97-AF65-F5344CB8AC3E}">
        <p14:creationId xmlns:p14="http://schemas.microsoft.com/office/powerpoint/2010/main" val="231902650"/>
      </p:ext>
    </p:extLst>
  </p:cSld>
  <p:clrMapOvr>
    <a:masterClrMapping/>
  </p:clrMapOvr>
</p:sld>
</file>

<file path=ppt/theme/theme1.xml><?xml version="1.0" encoding="utf-8"?>
<a:theme xmlns:a="http://schemas.openxmlformats.org/drawingml/2006/main" name="Rahmen">
  <a:themeElements>
    <a:clrScheme name="Gelb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Rahmen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Rahmen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39D77354-939E-4A26-AE51-B3F9618B14B7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36E93974DE7E0448DB42DDCBB8F0581" ma:contentTypeVersion="9" ma:contentTypeDescription="Ein neues Dokument erstellen." ma:contentTypeScope="" ma:versionID="376e831f0414ef421c3eb24df887be0f">
  <xsd:schema xmlns:xsd="http://www.w3.org/2001/XMLSchema" xmlns:xs="http://www.w3.org/2001/XMLSchema" xmlns:p="http://schemas.microsoft.com/office/2006/metadata/properties" xmlns:ns2="fc3f67b7-4e1d-4c89-bb2e-ae4b8b5d69df" xmlns:ns3="9a368bf2-ed05-4aa2-af06-b7a648b01e63" targetNamespace="http://schemas.microsoft.com/office/2006/metadata/properties" ma:root="true" ma:fieldsID="1ac15629f476b026b03829b70d4ac205" ns2:_="" ns3:_="">
    <xsd:import namespace="fc3f67b7-4e1d-4c89-bb2e-ae4b8b5d69df"/>
    <xsd:import namespace="9a368bf2-ed05-4aa2-af06-b7a648b01e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3f67b7-4e1d-4c89-bb2e-ae4b8b5d69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368bf2-ed05-4aa2-af06-b7a648b01e6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944610E-A79E-413B-A59D-77777E356845}">
  <ds:schemaRefs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schemas.microsoft.com/office/infopath/2007/PartnerControls"/>
    <ds:schemaRef ds:uri="9a368bf2-ed05-4aa2-af06-b7a648b01e63"/>
    <ds:schemaRef ds:uri="http://purl.org/dc/terms/"/>
    <ds:schemaRef ds:uri="fc3f67b7-4e1d-4c89-bb2e-ae4b8b5d69df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3F24E7ED-4D0F-40B0-A69C-438DE8CC9528}"/>
</file>

<file path=customXml/itemProps3.xml><?xml version="1.0" encoding="utf-8"?>
<ds:datastoreItem xmlns:ds="http://schemas.openxmlformats.org/officeDocument/2006/customXml" ds:itemID="{8F899D98-BAC6-403D-9738-51BBCD4DB29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109</Words>
  <Application>Microsoft Office PowerPoint</Application>
  <PresentationFormat>Breitbild</PresentationFormat>
  <Paragraphs>64</Paragraphs>
  <Slides>17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0" baseType="lpstr">
      <vt:lpstr>Corbel</vt:lpstr>
      <vt:lpstr>Wingdings 2</vt:lpstr>
      <vt:lpstr>Rahmen</vt:lpstr>
      <vt:lpstr>PowerPoint-Präsentation</vt:lpstr>
      <vt:lpstr>Yellow Books</vt:lpstr>
      <vt:lpstr>Mission</vt:lpstr>
      <vt:lpstr>Zufriedene Kunden</vt:lpstr>
      <vt:lpstr>Weites Filialnetz</vt:lpstr>
      <vt:lpstr>Gute Arbeits-atmosphäre</vt:lpstr>
      <vt:lpstr>Faire Preise</vt:lpstr>
      <vt:lpstr>Marketing</vt:lpstr>
      <vt:lpstr>Social Media</vt:lpstr>
      <vt:lpstr>Plakat-werbung</vt:lpstr>
      <vt:lpstr>Anzeigen</vt:lpstr>
      <vt:lpstr>Vertrieb</vt:lpstr>
      <vt:lpstr>Privatkunden</vt:lpstr>
      <vt:lpstr>Support</vt:lpstr>
      <vt:lpstr>Inhouse</vt:lpstr>
      <vt:lpstr>Outhouse</vt:lpstr>
      <vt:lpstr>Ausblick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Yellow Books</dc:title>
  <dc:creator>Lina Wagner</dc:creator>
  <cp:lastModifiedBy>Beatrice Gubler</cp:lastModifiedBy>
  <cp:revision>22</cp:revision>
  <dcterms:created xsi:type="dcterms:W3CDTF">2015-11-05T14:35:40Z</dcterms:created>
  <dcterms:modified xsi:type="dcterms:W3CDTF">2019-10-17T10:48:10Z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0x010100836E93974DE7E0448DB42DDCBB8F0581</vt:lpwstr>
  </property>
</Properties>
</file>