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diagrams/data1.xml" ContentType="application/vnd.openxmlformats-officedocument.drawingml.diagramData+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7" autoAdjust="0"/>
    <p:restoredTop sz="94660"/>
  </p:normalViewPr>
  <p:slideViewPr>
    <p:cSldViewPr snapToGrid="0">
      <p:cViewPr varScale="1">
        <p:scale>
          <a:sx n="83" d="100"/>
          <a:sy n="83" d="100"/>
        </p:scale>
        <p:origin x="379"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646370023419204"/>
          <c:y val="3.8709677419354882E-2"/>
          <c:w val="0.49648711943793927"/>
          <c:h val="0.91182795698924735"/>
        </c:manualLayout>
      </c:layout>
      <c:pieChart>
        <c:varyColors val="1"/>
        <c:ser>
          <c:idx val="0"/>
          <c:order val="0"/>
          <c:tx>
            <c:strRef>
              <c:f>Sheet1!$A$2</c:f>
              <c:strCache>
                <c:ptCount val="1"/>
              </c:strCache>
            </c:strRef>
          </c:tx>
          <c:explosion val="25"/>
          <c:dLbls>
            <c:numFmt formatCode="0%" sourceLinked="0"/>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Sheet1!$B$1:$E$1</c:f>
              <c:strCache>
                <c:ptCount val="4"/>
                <c:pt idx="0">
                  <c:v>Milchprodukte</c:v>
                </c:pt>
                <c:pt idx="1">
                  <c:v>Obst/Gemüse</c:v>
                </c:pt>
                <c:pt idx="2">
                  <c:v>Getreide</c:v>
                </c:pt>
                <c:pt idx="3">
                  <c:v>Fleisch etc.</c:v>
                </c:pt>
              </c:strCache>
            </c:strRef>
          </c:cat>
          <c:val>
            <c:numRef>
              <c:f>Sheet1!$B$2:$E$2</c:f>
              <c:numCache>
                <c:formatCode>General</c:formatCode>
                <c:ptCount val="4"/>
                <c:pt idx="0">
                  <c:v>29.4</c:v>
                </c:pt>
                <c:pt idx="1">
                  <c:v>37.4</c:v>
                </c:pt>
                <c:pt idx="2">
                  <c:v>60</c:v>
                </c:pt>
                <c:pt idx="3">
                  <c:v>31.4</c:v>
                </c:pt>
              </c:numCache>
            </c:numRef>
          </c:val>
          <c:extLst>
            <c:ext xmlns:c16="http://schemas.microsoft.com/office/drawing/2014/chart" uri="{C3380CC4-5D6E-409C-BE32-E72D297353CC}">
              <c16:uniqueId val="{00000000-CBA9-4BF7-96D2-0CF2A42DC6B0}"/>
            </c:ext>
          </c:extLst>
        </c:ser>
        <c:ser>
          <c:idx val="1"/>
          <c:order val="1"/>
          <c:tx>
            <c:strRef>
              <c:f>Sheet1!$A$3</c:f>
              <c:strCache>
                <c:ptCount val="1"/>
              </c:strCache>
            </c:strRef>
          </c:tx>
          <c:explosion val="25"/>
          <c:dLbls>
            <c:numFmt formatCode="0%" sourceLinked="0"/>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Sheet1!$B$1:$E$1</c:f>
              <c:strCache>
                <c:ptCount val="4"/>
                <c:pt idx="0">
                  <c:v>Milchprodukte</c:v>
                </c:pt>
                <c:pt idx="1">
                  <c:v>Obst/Gemüse</c:v>
                </c:pt>
                <c:pt idx="2">
                  <c:v>Getreide</c:v>
                </c:pt>
                <c:pt idx="3">
                  <c:v>Fleisch etc.</c:v>
                </c:pt>
              </c:strCache>
            </c:strRef>
          </c:cat>
          <c:val>
            <c:numRef>
              <c:f>Sheet1!$B$3:$E$3</c:f>
              <c:numCache>
                <c:formatCode>General</c:formatCode>
                <c:ptCount val="4"/>
              </c:numCache>
            </c:numRef>
          </c:val>
          <c:extLst>
            <c:ext xmlns:c16="http://schemas.microsoft.com/office/drawing/2014/chart" uri="{C3380CC4-5D6E-409C-BE32-E72D297353CC}">
              <c16:uniqueId val="{00000001-CBA9-4BF7-96D2-0CF2A42DC6B0}"/>
            </c:ext>
          </c:extLst>
        </c:ser>
        <c:ser>
          <c:idx val="2"/>
          <c:order val="2"/>
          <c:tx>
            <c:strRef>
              <c:f>Sheet1!$A$4</c:f>
              <c:strCache>
                <c:ptCount val="1"/>
              </c:strCache>
            </c:strRef>
          </c:tx>
          <c:explosion val="25"/>
          <c:dLbls>
            <c:numFmt formatCode="0%" sourceLinked="0"/>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extLst>
          </c:dLbls>
          <c:cat>
            <c:strRef>
              <c:f>Sheet1!$B$1:$E$1</c:f>
              <c:strCache>
                <c:ptCount val="4"/>
                <c:pt idx="0">
                  <c:v>Milchprodukte</c:v>
                </c:pt>
                <c:pt idx="1">
                  <c:v>Obst/Gemüse</c:v>
                </c:pt>
                <c:pt idx="2">
                  <c:v>Getreide</c:v>
                </c:pt>
                <c:pt idx="3">
                  <c:v>Fleisch etc.</c:v>
                </c:pt>
              </c:strCache>
            </c:strRef>
          </c:cat>
          <c:val>
            <c:numRef>
              <c:f>Sheet1!$B$4:$E$4</c:f>
              <c:numCache>
                <c:formatCode>General</c:formatCode>
                <c:ptCount val="4"/>
              </c:numCache>
            </c:numRef>
          </c:val>
          <c:extLst>
            <c:ext xmlns:c16="http://schemas.microsoft.com/office/drawing/2014/chart" uri="{C3380CC4-5D6E-409C-BE32-E72D297353CC}">
              <c16:uniqueId val="{00000002-CBA9-4BF7-96D2-0CF2A42DC6B0}"/>
            </c:ext>
          </c:extLst>
        </c:ser>
        <c:dLbls>
          <c:showLegendKey val="0"/>
          <c:showVal val="0"/>
          <c:showCatName val="0"/>
          <c:showSerName val="0"/>
          <c:showPercent val="1"/>
          <c:showBubbleSize val="0"/>
          <c:showLeaderLines val="1"/>
        </c:dLbls>
        <c:firstSliceAng val="0"/>
      </c:pieChart>
    </c:plotArea>
    <c:legend>
      <c:legendPos val="r"/>
      <c:layout>
        <c:manualLayout>
          <c:xMode val="edge"/>
          <c:yMode val="edge"/>
          <c:x val="0.75644028103044492"/>
          <c:y val="0.34838709677419388"/>
          <c:w val="0.23653395784543343"/>
          <c:h val="0.3032258064516129"/>
        </c:manualLayout>
      </c:layout>
      <c:overlay val="0"/>
    </c:legend>
    <c:plotVisOnly val="1"/>
    <c:dispBlanksAs val="zero"/>
    <c:showDLblsOverMax val="0"/>
  </c:chart>
  <c:txPr>
    <a:bodyPr/>
    <a:lstStyle/>
    <a:p>
      <a:pPr>
        <a:defRPr sz="1800"/>
      </a:pPr>
      <a:endParaRPr lang="de-DE"/>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F541D4-F714-4E3D-BA65-AB48CC0C44CF}" type="doc">
      <dgm:prSet loTypeId="urn:microsoft.com/office/officeart/2005/8/layout/venn3" loCatId="relationship" qsTypeId="urn:microsoft.com/office/officeart/2005/8/quickstyle/simple1" qsCatId="simple" csTypeId="urn:microsoft.com/office/officeart/2005/8/colors/colorful1#1" csCatId="colorful"/>
      <dgm:spPr/>
      <dgm:t>
        <a:bodyPr/>
        <a:lstStyle/>
        <a:p>
          <a:endParaRPr lang="de-DE"/>
        </a:p>
      </dgm:t>
    </dgm:pt>
    <dgm:pt modelId="{30630321-C219-4B3A-BED7-B07806B4AA36}">
      <dgm:prSet/>
      <dgm:spPr/>
      <dgm:t>
        <a:bodyPr/>
        <a:lstStyle/>
        <a:p>
          <a:pPr rtl="0"/>
          <a:r>
            <a:rPr lang="de-DE" dirty="0"/>
            <a:t>Enorme Umsatzsteigerung</a:t>
          </a:r>
        </a:p>
      </dgm:t>
    </dgm:pt>
    <dgm:pt modelId="{F8E01D11-A9C4-4BB5-B172-00812D977067}" type="parTrans" cxnId="{1536BC60-1E0C-458C-B776-377F31343542}">
      <dgm:prSet/>
      <dgm:spPr/>
      <dgm:t>
        <a:bodyPr/>
        <a:lstStyle/>
        <a:p>
          <a:endParaRPr lang="de-DE"/>
        </a:p>
      </dgm:t>
    </dgm:pt>
    <dgm:pt modelId="{CF6CA330-95BF-4F9B-81D7-B11A31CF19A5}" type="sibTrans" cxnId="{1536BC60-1E0C-458C-B776-377F31343542}">
      <dgm:prSet/>
      <dgm:spPr/>
      <dgm:t>
        <a:bodyPr/>
        <a:lstStyle/>
        <a:p>
          <a:endParaRPr lang="de-DE"/>
        </a:p>
      </dgm:t>
    </dgm:pt>
    <dgm:pt modelId="{699487C5-7084-4014-AFB5-247CF853C53C}">
      <dgm:prSet/>
      <dgm:spPr/>
      <dgm:t>
        <a:bodyPr/>
        <a:lstStyle/>
        <a:p>
          <a:pPr rtl="0"/>
          <a:r>
            <a:rPr lang="de-DE" dirty="0"/>
            <a:t>Etablierung auf dem Markt</a:t>
          </a:r>
        </a:p>
      </dgm:t>
    </dgm:pt>
    <dgm:pt modelId="{472F635C-380C-462C-8810-5BA025FFC088}" type="parTrans" cxnId="{277DE269-07F9-424C-8A2C-787BCDE36ABD}">
      <dgm:prSet/>
      <dgm:spPr/>
      <dgm:t>
        <a:bodyPr/>
        <a:lstStyle/>
        <a:p>
          <a:endParaRPr lang="de-DE"/>
        </a:p>
      </dgm:t>
    </dgm:pt>
    <dgm:pt modelId="{B0C7A238-1B21-4812-8F9E-226BAF56E014}" type="sibTrans" cxnId="{277DE269-07F9-424C-8A2C-787BCDE36ABD}">
      <dgm:prSet/>
      <dgm:spPr/>
      <dgm:t>
        <a:bodyPr/>
        <a:lstStyle/>
        <a:p>
          <a:endParaRPr lang="de-DE"/>
        </a:p>
      </dgm:t>
    </dgm:pt>
    <dgm:pt modelId="{5D134053-8D25-445B-B7FC-C93D6604702B}">
      <dgm:prSet/>
      <dgm:spPr/>
      <dgm:t>
        <a:bodyPr/>
        <a:lstStyle/>
        <a:p>
          <a:pPr rtl="0"/>
          <a:r>
            <a:rPr lang="de-DE" dirty="0"/>
            <a:t>Einführung weiterer Kontrollstufen</a:t>
          </a:r>
        </a:p>
      </dgm:t>
    </dgm:pt>
    <dgm:pt modelId="{4F0B8E2C-6854-4A4A-9A7B-D314C041147A}" type="parTrans" cxnId="{078249A9-48FB-469A-A1E5-01DA341F01C6}">
      <dgm:prSet/>
      <dgm:spPr/>
      <dgm:t>
        <a:bodyPr/>
        <a:lstStyle/>
        <a:p>
          <a:endParaRPr lang="de-DE"/>
        </a:p>
      </dgm:t>
    </dgm:pt>
    <dgm:pt modelId="{8356947C-2967-4F9B-B56D-8D6E8CB168E8}" type="sibTrans" cxnId="{078249A9-48FB-469A-A1E5-01DA341F01C6}">
      <dgm:prSet/>
      <dgm:spPr/>
      <dgm:t>
        <a:bodyPr/>
        <a:lstStyle/>
        <a:p>
          <a:endParaRPr lang="de-DE"/>
        </a:p>
      </dgm:t>
    </dgm:pt>
    <dgm:pt modelId="{41859FE4-C552-4B39-84E2-24DA08B8043A}">
      <dgm:prSet/>
      <dgm:spPr/>
      <dgm:t>
        <a:bodyPr/>
        <a:lstStyle/>
        <a:p>
          <a:pPr rtl="0"/>
          <a:r>
            <a:rPr lang="de-DE" dirty="0"/>
            <a:t>Gleichmäßig hohe Produktqualität</a:t>
          </a:r>
        </a:p>
      </dgm:t>
    </dgm:pt>
    <dgm:pt modelId="{51EF2537-44BC-454E-AE7F-286EC9906794}" type="parTrans" cxnId="{B44105A3-EAA7-4DE4-9D5E-F533FD226BC9}">
      <dgm:prSet/>
      <dgm:spPr/>
      <dgm:t>
        <a:bodyPr/>
        <a:lstStyle/>
        <a:p>
          <a:endParaRPr lang="de-DE"/>
        </a:p>
      </dgm:t>
    </dgm:pt>
    <dgm:pt modelId="{AAE77413-64F2-4BD4-8113-7E67472CD187}" type="sibTrans" cxnId="{B44105A3-EAA7-4DE4-9D5E-F533FD226BC9}">
      <dgm:prSet/>
      <dgm:spPr/>
      <dgm:t>
        <a:bodyPr/>
        <a:lstStyle/>
        <a:p>
          <a:endParaRPr lang="de-DE"/>
        </a:p>
      </dgm:t>
    </dgm:pt>
    <dgm:pt modelId="{1189B9F3-7B7D-4557-B883-FF5481CCDC8B}">
      <dgm:prSet/>
      <dgm:spPr/>
      <dgm:t>
        <a:bodyPr/>
        <a:lstStyle/>
        <a:p>
          <a:pPr rtl="0"/>
          <a:r>
            <a:rPr lang="de-DE" dirty="0"/>
            <a:t>Verleihung des Gütesiegels</a:t>
          </a:r>
        </a:p>
      </dgm:t>
    </dgm:pt>
    <dgm:pt modelId="{90B92E6C-AD89-4CA4-8A5A-CCF088B69E22}" type="parTrans" cxnId="{7318D289-934F-4A53-A709-F3443B30462A}">
      <dgm:prSet/>
      <dgm:spPr/>
      <dgm:t>
        <a:bodyPr/>
        <a:lstStyle/>
        <a:p>
          <a:endParaRPr lang="de-DE"/>
        </a:p>
      </dgm:t>
    </dgm:pt>
    <dgm:pt modelId="{3683E696-DD6F-463D-BD6F-847A96CFE638}" type="sibTrans" cxnId="{7318D289-934F-4A53-A709-F3443B30462A}">
      <dgm:prSet/>
      <dgm:spPr/>
      <dgm:t>
        <a:bodyPr/>
        <a:lstStyle/>
        <a:p>
          <a:endParaRPr lang="de-DE"/>
        </a:p>
      </dgm:t>
    </dgm:pt>
    <dgm:pt modelId="{65B56264-D364-4C2C-9285-493429F5FC15}" type="pres">
      <dgm:prSet presAssocID="{92F541D4-F714-4E3D-BA65-AB48CC0C44CF}" presName="Name0" presStyleCnt="0">
        <dgm:presLayoutVars>
          <dgm:dir/>
          <dgm:resizeHandles val="exact"/>
        </dgm:presLayoutVars>
      </dgm:prSet>
      <dgm:spPr/>
    </dgm:pt>
    <dgm:pt modelId="{33E5D534-99BF-44A0-BC10-E6B6B2AA70DC}" type="pres">
      <dgm:prSet presAssocID="{30630321-C219-4B3A-BED7-B07806B4AA36}" presName="Name5" presStyleLbl="vennNode1" presStyleIdx="0" presStyleCnt="5">
        <dgm:presLayoutVars>
          <dgm:bulletEnabled val="1"/>
        </dgm:presLayoutVars>
      </dgm:prSet>
      <dgm:spPr/>
    </dgm:pt>
    <dgm:pt modelId="{1D24230A-D03A-4EE3-8BA6-802C27C969E2}" type="pres">
      <dgm:prSet presAssocID="{CF6CA330-95BF-4F9B-81D7-B11A31CF19A5}" presName="space" presStyleCnt="0"/>
      <dgm:spPr/>
    </dgm:pt>
    <dgm:pt modelId="{D54DA2AC-8995-442B-81AC-8A1BD511C886}" type="pres">
      <dgm:prSet presAssocID="{699487C5-7084-4014-AFB5-247CF853C53C}" presName="Name5" presStyleLbl="vennNode1" presStyleIdx="1" presStyleCnt="5">
        <dgm:presLayoutVars>
          <dgm:bulletEnabled val="1"/>
        </dgm:presLayoutVars>
      </dgm:prSet>
      <dgm:spPr/>
    </dgm:pt>
    <dgm:pt modelId="{17422313-7E4E-4BB8-BA3E-9CACCC9405BA}" type="pres">
      <dgm:prSet presAssocID="{B0C7A238-1B21-4812-8F9E-226BAF56E014}" presName="space" presStyleCnt="0"/>
      <dgm:spPr/>
    </dgm:pt>
    <dgm:pt modelId="{AA8D3AF9-6AE0-44CF-8227-76C032A968A1}" type="pres">
      <dgm:prSet presAssocID="{5D134053-8D25-445B-B7FC-C93D6604702B}" presName="Name5" presStyleLbl="vennNode1" presStyleIdx="2" presStyleCnt="5">
        <dgm:presLayoutVars>
          <dgm:bulletEnabled val="1"/>
        </dgm:presLayoutVars>
      </dgm:prSet>
      <dgm:spPr/>
    </dgm:pt>
    <dgm:pt modelId="{1F156427-97B4-488C-9588-5DCD6F4E2583}" type="pres">
      <dgm:prSet presAssocID="{8356947C-2967-4F9B-B56D-8D6E8CB168E8}" presName="space" presStyleCnt="0"/>
      <dgm:spPr/>
    </dgm:pt>
    <dgm:pt modelId="{5B654F51-4985-420F-BD4E-40E85A5D36A8}" type="pres">
      <dgm:prSet presAssocID="{41859FE4-C552-4B39-84E2-24DA08B8043A}" presName="Name5" presStyleLbl="vennNode1" presStyleIdx="3" presStyleCnt="5">
        <dgm:presLayoutVars>
          <dgm:bulletEnabled val="1"/>
        </dgm:presLayoutVars>
      </dgm:prSet>
      <dgm:spPr/>
    </dgm:pt>
    <dgm:pt modelId="{5FB17525-FEC6-4C86-8B81-9E16B53DE4FA}" type="pres">
      <dgm:prSet presAssocID="{AAE77413-64F2-4BD4-8113-7E67472CD187}" presName="space" presStyleCnt="0"/>
      <dgm:spPr/>
    </dgm:pt>
    <dgm:pt modelId="{D556E527-C962-4DAE-BA18-755F8BF1B8B9}" type="pres">
      <dgm:prSet presAssocID="{1189B9F3-7B7D-4557-B883-FF5481CCDC8B}" presName="Name5" presStyleLbl="vennNode1" presStyleIdx="4" presStyleCnt="5" custLinFactNeighborX="257" custLinFactNeighborY="1268">
        <dgm:presLayoutVars>
          <dgm:bulletEnabled val="1"/>
        </dgm:presLayoutVars>
      </dgm:prSet>
      <dgm:spPr/>
    </dgm:pt>
  </dgm:ptLst>
  <dgm:cxnLst>
    <dgm:cxn modelId="{1536BC60-1E0C-458C-B776-377F31343542}" srcId="{92F541D4-F714-4E3D-BA65-AB48CC0C44CF}" destId="{30630321-C219-4B3A-BED7-B07806B4AA36}" srcOrd="0" destOrd="0" parTransId="{F8E01D11-A9C4-4BB5-B172-00812D977067}" sibTransId="{CF6CA330-95BF-4F9B-81D7-B11A31CF19A5}"/>
    <dgm:cxn modelId="{8F7E1C41-7B72-40D7-AB04-C64C10D90880}" type="presOf" srcId="{30630321-C219-4B3A-BED7-B07806B4AA36}" destId="{33E5D534-99BF-44A0-BC10-E6B6B2AA70DC}" srcOrd="0" destOrd="0" presId="urn:microsoft.com/office/officeart/2005/8/layout/venn3"/>
    <dgm:cxn modelId="{277DE269-07F9-424C-8A2C-787BCDE36ABD}" srcId="{92F541D4-F714-4E3D-BA65-AB48CC0C44CF}" destId="{699487C5-7084-4014-AFB5-247CF853C53C}" srcOrd="1" destOrd="0" parTransId="{472F635C-380C-462C-8810-5BA025FFC088}" sibTransId="{B0C7A238-1B21-4812-8F9E-226BAF56E014}"/>
    <dgm:cxn modelId="{0A441952-A2E2-4B27-8BED-52816933889A}" type="presOf" srcId="{92F541D4-F714-4E3D-BA65-AB48CC0C44CF}" destId="{65B56264-D364-4C2C-9285-493429F5FC15}" srcOrd="0" destOrd="0" presId="urn:microsoft.com/office/officeart/2005/8/layout/venn3"/>
    <dgm:cxn modelId="{7318D289-934F-4A53-A709-F3443B30462A}" srcId="{92F541D4-F714-4E3D-BA65-AB48CC0C44CF}" destId="{1189B9F3-7B7D-4557-B883-FF5481CCDC8B}" srcOrd="4" destOrd="0" parTransId="{90B92E6C-AD89-4CA4-8A5A-CCF088B69E22}" sibTransId="{3683E696-DD6F-463D-BD6F-847A96CFE638}"/>
    <dgm:cxn modelId="{EF0E4297-9CD9-41BB-B52B-371632F4267B}" type="presOf" srcId="{699487C5-7084-4014-AFB5-247CF853C53C}" destId="{D54DA2AC-8995-442B-81AC-8A1BD511C886}" srcOrd="0" destOrd="0" presId="urn:microsoft.com/office/officeart/2005/8/layout/venn3"/>
    <dgm:cxn modelId="{93C3939C-3C1A-46CF-A528-95F87B4CB7B1}" type="presOf" srcId="{41859FE4-C552-4B39-84E2-24DA08B8043A}" destId="{5B654F51-4985-420F-BD4E-40E85A5D36A8}" srcOrd="0" destOrd="0" presId="urn:microsoft.com/office/officeart/2005/8/layout/venn3"/>
    <dgm:cxn modelId="{B44105A3-EAA7-4DE4-9D5E-F533FD226BC9}" srcId="{92F541D4-F714-4E3D-BA65-AB48CC0C44CF}" destId="{41859FE4-C552-4B39-84E2-24DA08B8043A}" srcOrd="3" destOrd="0" parTransId="{51EF2537-44BC-454E-AE7F-286EC9906794}" sibTransId="{AAE77413-64F2-4BD4-8113-7E67472CD187}"/>
    <dgm:cxn modelId="{078249A9-48FB-469A-A1E5-01DA341F01C6}" srcId="{92F541D4-F714-4E3D-BA65-AB48CC0C44CF}" destId="{5D134053-8D25-445B-B7FC-C93D6604702B}" srcOrd="2" destOrd="0" parTransId="{4F0B8E2C-6854-4A4A-9A7B-D314C041147A}" sibTransId="{8356947C-2967-4F9B-B56D-8D6E8CB168E8}"/>
    <dgm:cxn modelId="{B3A075DB-E808-46A0-AB6E-BF7777042457}" type="presOf" srcId="{5D134053-8D25-445B-B7FC-C93D6604702B}" destId="{AA8D3AF9-6AE0-44CF-8227-76C032A968A1}" srcOrd="0" destOrd="0" presId="urn:microsoft.com/office/officeart/2005/8/layout/venn3"/>
    <dgm:cxn modelId="{B4A292E3-4644-4380-8DC9-DE5E6BC15512}" type="presOf" srcId="{1189B9F3-7B7D-4557-B883-FF5481CCDC8B}" destId="{D556E527-C962-4DAE-BA18-755F8BF1B8B9}" srcOrd="0" destOrd="0" presId="urn:microsoft.com/office/officeart/2005/8/layout/venn3"/>
    <dgm:cxn modelId="{52ED7710-1778-4757-9C30-95FC37299910}" type="presParOf" srcId="{65B56264-D364-4C2C-9285-493429F5FC15}" destId="{33E5D534-99BF-44A0-BC10-E6B6B2AA70DC}" srcOrd="0" destOrd="0" presId="urn:microsoft.com/office/officeart/2005/8/layout/venn3"/>
    <dgm:cxn modelId="{5CF69DCF-48C2-4BBC-BD3A-8766CB84BF4F}" type="presParOf" srcId="{65B56264-D364-4C2C-9285-493429F5FC15}" destId="{1D24230A-D03A-4EE3-8BA6-802C27C969E2}" srcOrd="1" destOrd="0" presId="urn:microsoft.com/office/officeart/2005/8/layout/venn3"/>
    <dgm:cxn modelId="{D3DD9E64-883F-4F43-931F-7256D68C9035}" type="presParOf" srcId="{65B56264-D364-4C2C-9285-493429F5FC15}" destId="{D54DA2AC-8995-442B-81AC-8A1BD511C886}" srcOrd="2" destOrd="0" presId="urn:microsoft.com/office/officeart/2005/8/layout/venn3"/>
    <dgm:cxn modelId="{AAC436FF-CCA3-4B5B-AA0E-DF0855E0FF02}" type="presParOf" srcId="{65B56264-D364-4C2C-9285-493429F5FC15}" destId="{17422313-7E4E-4BB8-BA3E-9CACCC9405BA}" srcOrd="3" destOrd="0" presId="urn:microsoft.com/office/officeart/2005/8/layout/venn3"/>
    <dgm:cxn modelId="{A8437C6F-3F5C-44DC-9372-B5F4BD4C62AD}" type="presParOf" srcId="{65B56264-D364-4C2C-9285-493429F5FC15}" destId="{AA8D3AF9-6AE0-44CF-8227-76C032A968A1}" srcOrd="4" destOrd="0" presId="urn:microsoft.com/office/officeart/2005/8/layout/venn3"/>
    <dgm:cxn modelId="{2B4CF1A2-5555-4CC0-87EB-AA27E835DE4E}" type="presParOf" srcId="{65B56264-D364-4C2C-9285-493429F5FC15}" destId="{1F156427-97B4-488C-9588-5DCD6F4E2583}" srcOrd="5" destOrd="0" presId="urn:microsoft.com/office/officeart/2005/8/layout/venn3"/>
    <dgm:cxn modelId="{29092E98-D763-4949-B3E2-B1735D9BF3EA}" type="presParOf" srcId="{65B56264-D364-4C2C-9285-493429F5FC15}" destId="{5B654F51-4985-420F-BD4E-40E85A5D36A8}" srcOrd="6" destOrd="0" presId="urn:microsoft.com/office/officeart/2005/8/layout/venn3"/>
    <dgm:cxn modelId="{194FBB9C-8DD0-4F82-AF5F-B47BB5C7DE79}" type="presParOf" srcId="{65B56264-D364-4C2C-9285-493429F5FC15}" destId="{5FB17525-FEC6-4C86-8B81-9E16B53DE4FA}" srcOrd="7" destOrd="0" presId="urn:microsoft.com/office/officeart/2005/8/layout/venn3"/>
    <dgm:cxn modelId="{7A3CF0AD-FE5A-4DA4-BA09-026CD9AD0EB6}" type="presParOf" srcId="{65B56264-D364-4C2C-9285-493429F5FC15}" destId="{D556E527-C962-4DAE-BA18-755F8BF1B8B9}" srcOrd="8"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E5D534-99BF-44A0-BC10-E6B6B2AA70DC}">
      <dsp:nvSpPr>
        <dsp:cNvPr id="0" name=""/>
        <dsp:cNvSpPr/>
      </dsp:nvSpPr>
      <dsp:spPr>
        <a:xfrm>
          <a:off x="1090" y="687428"/>
          <a:ext cx="2125604" cy="2125604"/>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16979" tIns="16510" rIns="116979" bIns="16510" numCol="1" spcCol="1270" anchor="ctr" anchorCtr="0">
          <a:noAutofit/>
        </a:bodyPr>
        <a:lstStyle/>
        <a:p>
          <a:pPr marL="0" lvl="0" indent="0" algn="ctr" defTabSz="577850" rtl="0">
            <a:lnSpc>
              <a:spcPct val="90000"/>
            </a:lnSpc>
            <a:spcBef>
              <a:spcPct val="0"/>
            </a:spcBef>
            <a:spcAft>
              <a:spcPct val="35000"/>
            </a:spcAft>
            <a:buNone/>
          </a:pPr>
          <a:r>
            <a:rPr lang="de-DE" sz="1300" kern="1200" dirty="0"/>
            <a:t>Enorme Umsatzsteigerung</a:t>
          </a:r>
        </a:p>
      </dsp:txBody>
      <dsp:txXfrm>
        <a:off x="312377" y="998715"/>
        <a:ext cx="1503030" cy="1503030"/>
      </dsp:txXfrm>
    </dsp:sp>
    <dsp:sp modelId="{D54DA2AC-8995-442B-81AC-8A1BD511C886}">
      <dsp:nvSpPr>
        <dsp:cNvPr id="0" name=""/>
        <dsp:cNvSpPr/>
      </dsp:nvSpPr>
      <dsp:spPr>
        <a:xfrm>
          <a:off x="1701573" y="687428"/>
          <a:ext cx="2125604" cy="2125604"/>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16979" tIns="16510" rIns="116979" bIns="16510" numCol="1" spcCol="1270" anchor="ctr" anchorCtr="0">
          <a:noAutofit/>
        </a:bodyPr>
        <a:lstStyle/>
        <a:p>
          <a:pPr marL="0" lvl="0" indent="0" algn="ctr" defTabSz="577850" rtl="0">
            <a:lnSpc>
              <a:spcPct val="90000"/>
            </a:lnSpc>
            <a:spcBef>
              <a:spcPct val="0"/>
            </a:spcBef>
            <a:spcAft>
              <a:spcPct val="35000"/>
            </a:spcAft>
            <a:buNone/>
          </a:pPr>
          <a:r>
            <a:rPr lang="de-DE" sz="1300" kern="1200" dirty="0"/>
            <a:t>Etablierung auf dem Markt</a:t>
          </a:r>
        </a:p>
      </dsp:txBody>
      <dsp:txXfrm>
        <a:off x="2012860" y="998715"/>
        <a:ext cx="1503030" cy="1503030"/>
      </dsp:txXfrm>
    </dsp:sp>
    <dsp:sp modelId="{AA8D3AF9-6AE0-44CF-8227-76C032A968A1}">
      <dsp:nvSpPr>
        <dsp:cNvPr id="0" name=""/>
        <dsp:cNvSpPr/>
      </dsp:nvSpPr>
      <dsp:spPr>
        <a:xfrm>
          <a:off x="3402056" y="687428"/>
          <a:ext cx="2125604" cy="2125604"/>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16979" tIns="16510" rIns="116979" bIns="16510" numCol="1" spcCol="1270" anchor="ctr" anchorCtr="0">
          <a:noAutofit/>
        </a:bodyPr>
        <a:lstStyle/>
        <a:p>
          <a:pPr marL="0" lvl="0" indent="0" algn="ctr" defTabSz="577850" rtl="0">
            <a:lnSpc>
              <a:spcPct val="90000"/>
            </a:lnSpc>
            <a:spcBef>
              <a:spcPct val="0"/>
            </a:spcBef>
            <a:spcAft>
              <a:spcPct val="35000"/>
            </a:spcAft>
            <a:buNone/>
          </a:pPr>
          <a:r>
            <a:rPr lang="de-DE" sz="1300" kern="1200" dirty="0"/>
            <a:t>Einführung weiterer Kontrollstufen</a:t>
          </a:r>
        </a:p>
      </dsp:txBody>
      <dsp:txXfrm>
        <a:off x="3713343" y="998715"/>
        <a:ext cx="1503030" cy="1503030"/>
      </dsp:txXfrm>
    </dsp:sp>
    <dsp:sp modelId="{5B654F51-4985-420F-BD4E-40E85A5D36A8}">
      <dsp:nvSpPr>
        <dsp:cNvPr id="0" name=""/>
        <dsp:cNvSpPr/>
      </dsp:nvSpPr>
      <dsp:spPr>
        <a:xfrm>
          <a:off x="5102540" y="687428"/>
          <a:ext cx="2125604" cy="2125604"/>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16979" tIns="16510" rIns="116979" bIns="16510" numCol="1" spcCol="1270" anchor="ctr" anchorCtr="0">
          <a:noAutofit/>
        </a:bodyPr>
        <a:lstStyle/>
        <a:p>
          <a:pPr marL="0" lvl="0" indent="0" algn="ctr" defTabSz="577850" rtl="0">
            <a:lnSpc>
              <a:spcPct val="90000"/>
            </a:lnSpc>
            <a:spcBef>
              <a:spcPct val="0"/>
            </a:spcBef>
            <a:spcAft>
              <a:spcPct val="35000"/>
            </a:spcAft>
            <a:buNone/>
          </a:pPr>
          <a:r>
            <a:rPr lang="de-DE" sz="1300" kern="1200" dirty="0"/>
            <a:t>Gleichmäßig hohe Produktqualität</a:t>
          </a:r>
        </a:p>
      </dsp:txBody>
      <dsp:txXfrm>
        <a:off x="5413827" y="998715"/>
        <a:ext cx="1503030" cy="1503030"/>
      </dsp:txXfrm>
    </dsp:sp>
    <dsp:sp modelId="{D556E527-C962-4DAE-BA18-755F8BF1B8B9}">
      <dsp:nvSpPr>
        <dsp:cNvPr id="0" name=""/>
        <dsp:cNvSpPr/>
      </dsp:nvSpPr>
      <dsp:spPr>
        <a:xfrm>
          <a:off x="6804113" y="714381"/>
          <a:ext cx="2125604" cy="2125604"/>
        </a:xfrm>
        <a:prstGeom prst="ellipse">
          <a:avLst/>
        </a:prstGeom>
        <a:solidFill>
          <a:schemeClr val="accent6">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16979" tIns="16510" rIns="116979" bIns="16510" numCol="1" spcCol="1270" anchor="ctr" anchorCtr="0">
          <a:noAutofit/>
        </a:bodyPr>
        <a:lstStyle/>
        <a:p>
          <a:pPr marL="0" lvl="0" indent="0" algn="ctr" defTabSz="577850" rtl="0">
            <a:lnSpc>
              <a:spcPct val="90000"/>
            </a:lnSpc>
            <a:spcBef>
              <a:spcPct val="0"/>
            </a:spcBef>
            <a:spcAft>
              <a:spcPct val="35000"/>
            </a:spcAft>
            <a:buNone/>
          </a:pPr>
          <a:r>
            <a:rPr lang="de-DE" sz="1300" kern="1200" dirty="0"/>
            <a:t>Verleihung des Gütesiegels</a:t>
          </a:r>
        </a:p>
      </dsp:txBody>
      <dsp:txXfrm>
        <a:off x="7115400" y="1025668"/>
        <a:ext cx="1503030" cy="1503030"/>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FCA899-61F0-42F0-B9CA-985F2FAF509A}" type="datetimeFigureOut">
              <a:rPr lang="de-DE" smtClean="0"/>
              <a:t>23.10.2019</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0312EF-61E2-4A9E-8A2B-45CD8D515263}" type="slidenum">
              <a:rPr lang="de-DE" smtClean="0"/>
              <a:t>‹Nr.›</a:t>
            </a:fld>
            <a:endParaRPr lang="de-DE"/>
          </a:p>
        </p:txBody>
      </p:sp>
    </p:spTree>
    <p:extLst>
      <p:ext uri="{BB962C8B-B14F-4D97-AF65-F5344CB8AC3E}">
        <p14:creationId xmlns:p14="http://schemas.microsoft.com/office/powerpoint/2010/main" val="98002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20A8AF-685A-4A23-BD76-2FBF2EF85D17}" type="slidenum">
              <a:rPr lang="de-DE"/>
              <a:pPr/>
              <a:t>1</a:t>
            </a:fld>
            <a:endParaRPr lang="de-DE"/>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pPr>
              <a:lnSpc>
                <a:spcPct val="80000"/>
              </a:lnSpc>
            </a:pPr>
            <a:r>
              <a:rPr lang="de-DE" sz="1000"/>
              <a:t>Guten Tag, meine sehr geehrten Damen und Herren!</a:t>
            </a:r>
          </a:p>
          <a:p>
            <a:pPr>
              <a:lnSpc>
                <a:spcPct val="80000"/>
              </a:lnSpc>
            </a:pPr>
            <a:endParaRPr lang="de-DE" sz="1000"/>
          </a:p>
          <a:p>
            <a:pPr>
              <a:lnSpc>
                <a:spcPct val="80000"/>
              </a:lnSpc>
            </a:pPr>
            <a:r>
              <a:rPr lang="de-DE" sz="1000"/>
              <a:t>Ich begrüße Sie herzlich bei Äppelmann Naturkost und freue mich, dass so viele von Ihnen heute erschienen sind.</a:t>
            </a:r>
          </a:p>
          <a:p>
            <a:pPr>
              <a:lnSpc>
                <a:spcPct val="80000"/>
              </a:lnSpc>
            </a:pPr>
            <a:endParaRPr lang="de-DE" sz="1000"/>
          </a:p>
          <a:p>
            <a:pPr>
              <a:lnSpc>
                <a:spcPct val="80000"/>
              </a:lnSpc>
            </a:pPr>
            <a:r>
              <a:rPr lang="de-DE" sz="1000"/>
              <a:t>Mein Name ist Isolde Dombo, und ich leite Abteilung 5 A. Einige von Ihnen kennen mich bereits aus ihren Einstellungsgesprächen.</a:t>
            </a:r>
          </a:p>
          <a:p>
            <a:pPr>
              <a:lnSpc>
                <a:spcPct val="80000"/>
              </a:lnSpc>
            </a:pPr>
            <a:endParaRPr lang="de-DE" sz="1000"/>
          </a:p>
          <a:p>
            <a:pPr>
              <a:lnSpc>
                <a:spcPct val="80000"/>
              </a:lnSpc>
            </a:pPr>
            <a:r>
              <a:rPr lang="de-DE" sz="1000"/>
              <a:t>Die ersten Wochen bei einer neuen Arbeitsstelle sind ja oft geprägt davon, dass man sich erst einmal orientieren muss. Viele Fragen tauchen auf, man kennt noch kaum die Leute, mit denen an zusammenarbeitet und ist damit beschäftigt, viele Dinge erst einmal zu verstehen.</a:t>
            </a:r>
          </a:p>
          <a:p>
            <a:pPr>
              <a:lnSpc>
                <a:spcPct val="80000"/>
              </a:lnSpc>
            </a:pPr>
            <a:endParaRPr lang="de-DE" sz="1000"/>
          </a:p>
          <a:p>
            <a:pPr>
              <a:lnSpc>
                <a:spcPct val="80000"/>
              </a:lnSpc>
            </a:pPr>
            <a:r>
              <a:rPr lang="de-DE" sz="1000"/>
              <a:t>Vielleicht haben Sie sich in den vergangenen Tagen bereits Fragen zu bestimmten Abläufen gestellt oder sich überlegt, wie sich der Bereich bzw. die Abteilung, in der Sie arbeiten, sich in das "große Ganze" eingliedern mag. Dies sind Fragen, die sich jeder neuen Mitarbeiterin und jedem neuen Mitarbeiter anfangs stellen.</a:t>
            </a:r>
          </a:p>
          <a:p>
            <a:pPr>
              <a:lnSpc>
                <a:spcPct val="80000"/>
              </a:lnSpc>
            </a:pPr>
            <a:endParaRPr lang="de-DE" sz="1000"/>
          </a:p>
          <a:p>
            <a:pPr>
              <a:lnSpc>
                <a:spcPct val="80000"/>
              </a:lnSpc>
            </a:pPr>
            <a:r>
              <a:rPr lang="de-DE" sz="1000"/>
              <a:t>Daher solle es bei dieser Veranstaltung darum gehen, Sie mit den wichtigsten Strukturen der Firma Äppelmann Naturkost vertraut zu machen. </a:t>
            </a:r>
          </a:p>
          <a:p>
            <a:pPr>
              <a:lnSpc>
                <a:spcPct val="80000"/>
              </a:lnSpc>
            </a:pPr>
            <a:endParaRPr lang="de-DE" sz="1000"/>
          </a:p>
          <a:p>
            <a:pPr>
              <a:lnSpc>
                <a:spcPct val="80000"/>
              </a:lnSpc>
            </a:pPr>
            <a:r>
              <a:rPr lang="de-DE" sz="1000"/>
              <a:t>In den nächsten zwanzig Minuten erfahren Sie alles Grundlegende zu unserem Produktsortiment. Sie lernen die Produktsparten kennen und werden darüber informiert, welchen Anteil am Umsatz die Produkte haben.</a:t>
            </a:r>
          </a:p>
          <a:p>
            <a:pPr>
              <a:lnSpc>
                <a:spcPct val="80000"/>
              </a:lnSpc>
            </a:pPr>
            <a:endParaRPr lang="de-DE" sz="1000"/>
          </a:p>
          <a:p>
            <a:pPr>
              <a:lnSpc>
                <a:spcPct val="80000"/>
              </a:lnSpc>
            </a:pPr>
            <a:r>
              <a:rPr lang="de-DE" sz="1000"/>
              <a:t>Welche Produkte werden also von Äppelmann Naturkost angeboten?</a:t>
            </a:r>
          </a:p>
          <a:p>
            <a:pPr>
              <a:lnSpc>
                <a:spcPct val="80000"/>
              </a:lnSpc>
            </a:pPr>
            <a:r>
              <a:rPr lang="de-DE" sz="1600">
                <a:sym typeface="Wingdings" pitchFamily="2" charset="2"/>
              </a:rPr>
              <a:t></a:t>
            </a:r>
          </a:p>
        </p:txBody>
      </p:sp>
    </p:spTree>
    <p:extLst>
      <p:ext uri="{BB962C8B-B14F-4D97-AF65-F5344CB8AC3E}">
        <p14:creationId xmlns:p14="http://schemas.microsoft.com/office/powerpoint/2010/main" val="1883890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D7237C-A5D1-45F8-8AC8-85E466D225DC}" type="slidenum">
              <a:rPr lang="de-DE"/>
              <a:pPr/>
              <a:t>2</a:t>
            </a:fld>
            <a:endParaRPr lang="de-DE"/>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de-DE"/>
          </a:p>
        </p:txBody>
      </p:sp>
    </p:spTree>
    <p:extLst>
      <p:ext uri="{BB962C8B-B14F-4D97-AF65-F5344CB8AC3E}">
        <p14:creationId xmlns:p14="http://schemas.microsoft.com/office/powerpoint/2010/main" val="9825722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A1AF51-FE4E-4141-9997-FF42552DC6BA}" type="slidenum">
              <a:rPr lang="de-DE"/>
              <a:pPr/>
              <a:t>3</a:t>
            </a:fld>
            <a:endParaRPr lang="de-DE"/>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r>
              <a:rPr lang="de-DE"/>
              <a:t>Anteile der vier Haupt-Produktsparten am Umsatz</a:t>
            </a:r>
          </a:p>
          <a:p>
            <a:endParaRPr lang="de-DE"/>
          </a:p>
          <a:p>
            <a:pPr>
              <a:buFontTx/>
              <a:buChar char="•"/>
            </a:pPr>
            <a:r>
              <a:rPr lang="de-DE" sz="1800">
                <a:sym typeface="Wingdings" pitchFamily="2" charset="2"/>
              </a:rPr>
              <a:t> orange		Fleisch, Fisch, Geflügel 20 % 	= 31,4 Mio</a:t>
            </a:r>
          </a:p>
          <a:p>
            <a:pPr>
              <a:buFontTx/>
              <a:buChar char="•"/>
            </a:pPr>
            <a:r>
              <a:rPr lang="de-DE" sz="1800">
                <a:sym typeface="Wingdings" pitchFamily="2" charset="2"/>
              </a:rPr>
              <a:t> weiß		Eier und Milchprodukte 19 % 	= 29,4 Mio</a:t>
            </a:r>
          </a:p>
          <a:p>
            <a:pPr>
              <a:buFontTx/>
              <a:buChar char="•"/>
            </a:pPr>
            <a:r>
              <a:rPr lang="de-DE" sz="1800">
                <a:sym typeface="Wingdings" pitchFamily="2" charset="2"/>
              </a:rPr>
              <a:t> blau		Obst und Gemüse 24 % 		= 37,4 Mio</a:t>
            </a:r>
          </a:p>
          <a:p>
            <a:pPr>
              <a:buFontTx/>
              <a:buChar char="•"/>
            </a:pPr>
            <a:r>
              <a:rPr lang="de-DE" sz="1800">
                <a:sym typeface="Wingdings" pitchFamily="2" charset="2"/>
              </a:rPr>
              <a:t> rot		Getreideerzeugnisse 37 % 	= 60 Mio</a:t>
            </a:r>
          </a:p>
        </p:txBody>
      </p:sp>
    </p:spTree>
    <p:extLst>
      <p:ext uri="{BB962C8B-B14F-4D97-AF65-F5344CB8AC3E}">
        <p14:creationId xmlns:p14="http://schemas.microsoft.com/office/powerpoint/2010/main" val="2041945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44071170-53E5-4B0A-AA19-7DD6A1EFA276}" type="datetimeFigureOut">
              <a:rPr lang="de-DE" smtClean="0"/>
              <a:t>23.10.2019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1533844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4071170-53E5-4B0A-AA19-7DD6A1EFA276}" type="datetimeFigureOut">
              <a:rPr lang="de-DE" smtClean="0"/>
              <a:t>23.10.2019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1991357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4071170-53E5-4B0A-AA19-7DD6A1EFA276}" type="datetimeFigureOut">
              <a:rPr lang="de-DE" smtClean="0"/>
              <a:t>23.10.2019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3744140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4071170-53E5-4B0A-AA19-7DD6A1EFA276}" type="datetimeFigureOut">
              <a:rPr lang="de-DE" smtClean="0"/>
              <a:t>23.10.2019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3771629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44071170-53E5-4B0A-AA19-7DD6A1EFA276}" type="datetimeFigureOut">
              <a:rPr lang="de-DE" smtClean="0"/>
              <a:t>23.10.2019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4246785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44071170-53E5-4B0A-AA19-7DD6A1EFA276}" type="datetimeFigureOut">
              <a:rPr lang="de-DE" smtClean="0"/>
              <a:t>23.10.2019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1740032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4071170-53E5-4B0A-AA19-7DD6A1EFA276}" type="datetimeFigureOut">
              <a:rPr lang="de-DE" smtClean="0"/>
              <a:t>23.10.2019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670978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44071170-53E5-4B0A-AA19-7DD6A1EFA276}" type="datetimeFigureOut">
              <a:rPr lang="de-DE" smtClean="0"/>
              <a:t>23.10.2019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3964351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4071170-53E5-4B0A-AA19-7DD6A1EFA276}" type="datetimeFigureOut">
              <a:rPr lang="de-DE" smtClean="0"/>
              <a:t>23.10.2019</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3862249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44071170-53E5-4B0A-AA19-7DD6A1EFA276}" type="datetimeFigureOut">
              <a:rPr lang="de-DE" smtClean="0"/>
              <a:t>23.10.2019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922163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44071170-53E5-4B0A-AA19-7DD6A1EFA276}" type="datetimeFigureOut">
              <a:rPr lang="de-DE" smtClean="0"/>
              <a:t>23.10.2019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DDE1E36D-639A-4F30-A25B-669FEF4F4B5F}" type="slidenum">
              <a:rPr lang="de-DE" smtClean="0"/>
              <a:t>‹Nr.›</a:t>
            </a:fld>
            <a:endParaRPr lang="de-DE"/>
          </a:p>
        </p:txBody>
      </p:sp>
    </p:spTree>
    <p:extLst>
      <p:ext uri="{BB962C8B-B14F-4D97-AF65-F5344CB8AC3E}">
        <p14:creationId xmlns:p14="http://schemas.microsoft.com/office/powerpoint/2010/main" val="2829728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071170-53E5-4B0A-AA19-7DD6A1EFA276}" type="datetimeFigureOut">
              <a:rPr lang="de-DE" smtClean="0"/>
              <a:t>23.10.2019</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E1E36D-639A-4F30-A25B-669FEF4F4B5F}" type="slidenum">
              <a:rPr lang="de-DE" smtClean="0"/>
              <a:t>‹Nr.›</a:t>
            </a:fld>
            <a:endParaRPr lang="de-DE"/>
          </a:p>
        </p:txBody>
      </p:sp>
    </p:spTree>
    <p:extLst>
      <p:ext uri="{BB962C8B-B14F-4D97-AF65-F5344CB8AC3E}">
        <p14:creationId xmlns:p14="http://schemas.microsoft.com/office/powerpoint/2010/main" val="2554201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r>
              <a:rPr lang="de-DE" sz="5400" dirty="0"/>
              <a:t>Äppelmann Naturkost</a:t>
            </a:r>
          </a:p>
        </p:txBody>
      </p:sp>
      <p:sp>
        <p:nvSpPr>
          <p:cNvPr id="3075" name="Rectangle 3"/>
          <p:cNvSpPr>
            <a:spLocks noGrp="1" noChangeArrowheads="1"/>
          </p:cNvSpPr>
          <p:nvPr>
            <p:ph type="subTitle" idx="1"/>
          </p:nvPr>
        </p:nvSpPr>
        <p:spPr>
          <a:xfrm>
            <a:off x="6888163" y="5516564"/>
            <a:ext cx="3808412" cy="865187"/>
          </a:xfrm>
        </p:spPr>
        <p:txBody>
          <a:bodyPr/>
          <a:lstStyle/>
          <a:p>
            <a:r>
              <a:rPr lang="de-DE" dirty="0"/>
              <a:t>... ist das lecker!</a:t>
            </a:r>
          </a:p>
        </p:txBody>
      </p:sp>
      <p:pic>
        <p:nvPicPr>
          <p:cNvPr id="5" name="Grafik 4"/>
          <p:cNvPicPr/>
          <p:nvPr/>
        </p:nvPicPr>
        <p:blipFill rotWithShape="1">
          <a:blip r:embed="rId3" cstate="print">
            <a:extLst>
              <a:ext uri="{BEBA8EAE-BF5A-486C-A8C5-ECC9F3942E4B}">
                <a14:imgProps xmlns:a14="http://schemas.microsoft.com/office/drawing/2010/main">
                  <a14:imgLayer r:embed="rId4">
                    <a14:imgEffect>
                      <a14:backgroundRemoval t="17083" b="97083" l="11719" r="91719">
                        <a14:backgroundMark x1="32344" y1="82708" x2="44688" y2="93958"/>
                        <a14:backgroundMark x1="54688" y1="91875" x2="68438" y2="87708"/>
                      </a14:backgroundRemoval>
                    </a14:imgEffect>
                    <a14:imgEffect>
                      <a14:artisticCutout/>
                    </a14:imgEffect>
                  </a14:imgLayer>
                </a14:imgProps>
              </a:ext>
              <a:ext uri="{28A0092B-C50C-407E-A947-70E740481C1C}">
                <a14:useLocalDpi xmlns:a14="http://schemas.microsoft.com/office/drawing/2010/main" val="0"/>
              </a:ext>
            </a:extLst>
          </a:blip>
          <a:srcRect l="20318" t="18060" r="20485" b="2676"/>
          <a:stretch/>
        </p:blipFill>
        <p:spPr bwMode="auto">
          <a:xfrm>
            <a:off x="4190982" y="5038474"/>
            <a:ext cx="1290674" cy="1296143"/>
          </a:xfrm>
          <a:prstGeom prst="rect">
            <a:avLst/>
          </a:prstGeom>
          <a:ln>
            <a:noFill/>
          </a:ln>
          <a:extLst>
            <a:ext uri="{53640926-AAD7-44D8-BBD7-CCE9431645EC}">
              <a14:shadowObscured xmlns:a14="http://schemas.microsoft.com/office/drawing/2010/main"/>
            </a:ext>
          </a:extLst>
        </p:spPr>
      </p:pic>
      <p:pic>
        <p:nvPicPr>
          <p:cNvPr id="6" name="Grafik 5"/>
          <p:cNvPicPr/>
          <p:nvPr/>
        </p:nvPicPr>
        <p:blipFill rotWithShape="1">
          <a:blip r:embed="rId5" cstate="print">
            <a:extLst>
              <a:ext uri="{BEBA8EAE-BF5A-486C-A8C5-ECC9F3942E4B}">
                <a14:imgProps xmlns:a14="http://schemas.microsoft.com/office/drawing/2010/main">
                  <a14:imgLayer r:embed="rId6">
                    <a14:imgEffect>
                      <a14:backgroundRemoval t="7507" b="96515" l="3911" r="98045">
                        <a14:foregroundMark x1="60615" y1="10992" x2="62570" y2="9115"/>
                      </a14:backgroundRemoval>
                    </a14:imgEffect>
                    <a14:imgEffect>
                      <a14:artisticCutout/>
                    </a14:imgEffect>
                  </a14:imgLayer>
                </a14:imgProps>
              </a:ext>
              <a:ext uri="{28A0092B-C50C-407E-A947-70E740481C1C}">
                <a14:useLocalDpi xmlns:a14="http://schemas.microsoft.com/office/drawing/2010/main" val="0"/>
              </a:ext>
            </a:extLst>
          </a:blip>
          <a:srcRect t="5630"/>
          <a:stretch/>
        </p:blipFill>
        <p:spPr bwMode="auto">
          <a:xfrm>
            <a:off x="2855640" y="4351465"/>
            <a:ext cx="981692" cy="965448"/>
          </a:xfrm>
          <a:prstGeom prst="rect">
            <a:avLst/>
          </a:prstGeom>
          <a:noFill/>
          <a:ln>
            <a:noFill/>
          </a:ln>
          <a:extLst>
            <a:ext uri="{53640926-AAD7-44D8-BBD7-CCE9431645EC}">
              <a14:shadowObscured xmlns:a14="http://schemas.microsoft.com/office/drawing/2010/main"/>
            </a:ext>
          </a:extLst>
        </p:spPr>
      </p:pic>
      <p:pic>
        <p:nvPicPr>
          <p:cNvPr id="7" name="Grafik 6"/>
          <p:cNvPicPr/>
          <p:nvPr/>
        </p:nvPicPr>
        <p:blipFill>
          <a:blip r:embed="rId7" cstate="print">
            <a:extLst>
              <a:ext uri="{BEBA8EAE-BF5A-486C-A8C5-ECC9F3942E4B}">
                <a14:imgProps xmlns:a14="http://schemas.microsoft.com/office/drawing/2010/main">
                  <a14:imgLayer r:embed="rId8">
                    <a14:imgEffect>
                      <a14:backgroundRemoval t="1302" b="99219" l="193" r="99422"/>
                    </a14:imgEffect>
                    <a14:imgEffect>
                      <a14:artisticCutout/>
                    </a14:imgEffect>
                  </a14:imgLayer>
                </a14:imgProps>
              </a:ext>
              <a:ext uri="{28A0092B-C50C-407E-A947-70E740481C1C}">
                <a14:useLocalDpi xmlns:a14="http://schemas.microsoft.com/office/drawing/2010/main" val="0"/>
              </a:ext>
            </a:extLst>
          </a:blip>
          <a:srcRect/>
          <a:stretch>
            <a:fillRect/>
          </a:stretch>
        </p:blipFill>
        <p:spPr bwMode="auto">
          <a:xfrm>
            <a:off x="2166335" y="4896342"/>
            <a:ext cx="1943735" cy="1438275"/>
          </a:xfrm>
          <a:prstGeom prst="rect">
            <a:avLst/>
          </a:prstGeom>
          <a:noFill/>
          <a:ln>
            <a:noFill/>
          </a:ln>
        </p:spPr>
      </p:pic>
      <p:pic>
        <p:nvPicPr>
          <p:cNvPr id="8" name="Grafik 7"/>
          <p:cNvPicPr/>
          <p:nvPr/>
        </p:nvPicPr>
        <p:blipFill>
          <a:blip r:embed="rId9" cstate="print">
            <a:extLst>
              <a:ext uri="{BEBA8EAE-BF5A-486C-A8C5-ECC9F3942E4B}">
                <a14:imgProps xmlns:a14="http://schemas.microsoft.com/office/drawing/2010/main">
                  <a14:imgLayer r:embed="rId10">
                    <a14:imgEffect>
                      <a14:backgroundRemoval t="0" b="97608" l="0" r="99320"/>
                    </a14:imgEffect>
                    <a14:imgEffect>
                      <a14:artisticCutout/>
                    </a14:imgEffect>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4511825" y="4246337"/>
            <a:ext cx="408305" cy="580390"/>
          </a:xfrm>
          <a:prstGeom prst="rect">
            <a:avLst/>
          </a:prstGeom>
          <a:noFill/>
          <a:ln>
            <a:noFill/>
          </a:ln>
        </p:spPr>
      </p:pic>
    </p:spTree>
    <p:extLst>
      <p:ext uri="{BB962C8B-B14F-4D97-AF65-F5344CB8AC3E}">
        <p14:creationId xmlns:p14="http://schemas.microsoft.com/office/powerpoint/2010/main" val="2479151379"/>
      </p:ext>
    </p:extLst>
  </p:cSld>
  <p:clrMapOvr>
    <a:masterClrMapping/>
  </p:clrMapOvr>
  <p:transition advTm="800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de-DE"/>
              <a:t>Erfolge des letzten Jahres</a:t>
            </a:r>
          </a:p>
        </p:txBody>
      </p:sp>
      <p:sp>
        <p:nvSpPr>
          <p:cNvPr id="6147" name="Rectangle 3"/>
          <p:cNvSpPr>
            <a:spLocks noGrp="1" noChangeArrowheads="1"/>
          </p:cNvSpPr>
          <p:nvPr>
            <p:ph idx="1"/>
          </p:nvPr>
        </p:nvSpPr>
        <p:spPr/>
        <p:txBody>
          <a:bodyPr/>
          <a:lstStyle/>
          <a:p>
            <a:pPr marL="457200" indent="-457200">
              <a:spcBef>
                <a:spcPct val="35000"/>
              </a:spcBef>
            </a:pPr>
            <a:r>
              <a:rPr lang="de-DE" sz="3000"/>
              <a:t>Enorme Umsatzsteigerung</a:t>
            </a:r>
          </a:p>
          <a:p>
            <a:pPr marL="457200" indent="-457200">
              <a:spcBef>
                <a:spcPct val="35000"/>
              </a:spcBef>
            </a:pPr>
            <a:r>
              <a:rPr lang="de-DE" sz="3000"/>
              <a:t>Etablierung auf dem Markt</a:t>
            </a:r>
          </a:p>
          <a:p>
            <a:pPr marL="457200" indent="-457200">
              <a:spcBef>
                <a:spcPct val="35000"/>
              </a:spcBef>
            </a:pPr>
            <a:r>
              <a:rPr lang="de-DE" sz="3000"/>
              <a:t>Einführung weiterer Kontrollstufen </a:t>
            </a:r>
          </a:p>
          <a:p>
            <a:pPr marL="457200" indent="-457200">
              <a:spcBef>
                <a:spcPct val="35000"/>
              </a:spcBef>
            </a:pPr>
            <a:r>
              <a:rPr lang="de-DE" sz="3000"/>
              <a:t>Gleichmäßig hohe Produktqualität</a:t>
            </a:r>
          </a:p>
          <a:p>
            <a:pPr marL="457200" indent="-457200">
              <a:spcBef>
                <a:spcPct val="35000"/>
              </a:spcBef>
            </a:pPr>
            <a:r>
              <a:rPr lang="de-DE" sz="3000"/>
              <a:t>Verleihung des Gütesiegels </a:t>
            </a:r>
          </a:p>
          <a:p>
            <a:pPr marL="457200" indent="-457200">
              <a:spcBef>
                <a:spcPct val="35000"/>
              </a:spcBef>
            </a:pPr>
            <a:r>
              <a:rPr lang="de-DE" sz="3000"/>
              <a:t>Sehr gute Bewertungen in diversen Tests</a:t>
            </a:r>
          </a:p>
        </p:txBody>
      </p:sp>
    </p:spTree>
    <p:extLst>
      <p:ext uri="{BB962C8B-B14F-4D97-AF65-F5344CB8AC3E}">
        <p14:creationId xmlns:p14="http://schemas.microsoft.com/office/powerpoint/2010/main" val="3881691039"/>
      </p:ext>
    </p:extLst>
  </p:cSld>
  <p:clrMapOvr>
    <a:masterClrMapping/>
  </p:clrMapOvr>
  <p:transition advTm="800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de-DE" dirty="0"/>
              <a:t>Anteile der Produktsparten</a:t>
            </a:r>
          </a:p>
        </p:txBody>
      </p:sp>
      <p:graphicFrame>
        <p:nvGraphicFramePr>
          <p:cNvPr id="6" name="Object 3"/>
          <p:cNvGraphicFramePr>
            <a:graphicFrameLocks noGrp="1" noChangeAspect="1"/>
          </p:cNvGraphicFramePr>
          <p:nvPr>
            <p:ph idx="1"/>
          </p:nvPr>
        </p:nvGraphicFramePr>
        <p:xfrm>
          <a:off x="1981200" y="1600201"/>
          <a:ext cx="8229600" cy="45243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060258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a:spLocks noGrp="1"/>
          </p:cNvSpPr>
          <p:nvPr>
            <p:ph type="title"/>
          </p:nvPr>
        </p:nvSpPr>
        <p:spPr>
          <a:xfrm>
            <a:off x="1955800" y="571488"/>
            <a:ext cx="8229600" cy="1143000"/>
          </a:xfrm>
        </p:spPr>
        <p:txBody>
          <a:bodyPr/>
          <a:lstStyle/>
          <a:p>
            <a:r>
              <a:rPr lang="de-DE" dirty="0"/>
              <a:t>Erfolge</a:t>
            </a:r>
          </a:p>
        </p:txBody>
      </p:sp>
      <p:graphicFrame>
        <p:nvGraphicFramePr>
          <p:cNvPr id="4" name="Inhaltsplatzhalter 3"/>
          <p:cNvGraphicFramePr>
            <a:graphicFrameLocks noGrp="1"/>
          </p:cNvGraphicFramePr>
          <p:nvPr>
            <p:ph idx="1"/>
          </p:nvPr>
        </p:nvGraphicFramePr>
        <p:xfrm>
          <a:off x="1738282" y="1714488"/>
          <a:ext cx="8929718" cy="3500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6113502"/>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836E93974DE7E0448DB42DDCBB8F0581" ma:contentTypeVersion="9" ma:contentTypeDescription="Ein neues Dokument erstellen." ma:contentTypeScope="" ma:versionID="376e831f0414ef421c3eb24df887be0f">
  <xsd:schema xmlns:xsd="http://www.w3.org/2001/XMLSchema" xmlns:xs="http://www.w3.org/2001/XMLSchema" xmlns:p="http://schemas.microsoft.com/office/2006/metadata/properties" xmlns:ns2="fc3f67b7-4e1d-4c89-bb2e-ae4b8b5d69df" xmlns:ns3="9a368bf2-ed05-4aa2-af06-b7a648b01e63" targetNamespace="http://schemas.microsoft.com/office/2006/metadata/properties" ma:root="true" ma:fieldsID="1ac15629f476b026b03829b70d4ac205" ns2:_="" ns3:_="">
    <xsd:import namespace="fc3f67b7-4e1d-4c89-bb2e-ae4b8b5d69df"/>
    <xsd:import namespace="9a368bf2-ed05-4aa2-af06-b7a648b01e63"/>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3:SharedWithUsers" minOccurs="0"/>
                <xsd:element ref="ns3:SharedWithDetail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3f67b7-4e1d-4c89-bb2e-ae4b8b5d69df"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a368bf2-ed05-4aa2-af06-b7a648b01e63" elementFormDefault="qualified">
    <xsd:import namespace="http://schemas.microsoft.com/office/2006/documentManagement/types"/>
    <xsd:import namespace="http://schemas.microsoft.com/office/infopath/2007/PartnerControls"/>
    <xsd:element name="SharedWithUsers" ma:index="12" nillable="true" ma:displayName="Freigegeben für"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Freigegeben für -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0A236C6-8E32-432C-96BE-CC1E95427032}"/>
</file>

<file path=customXml/itemProps2.xml><?xml version="1.0" encoding="utf-8"?>
<ds:datastoreItem xmlns:ds="http://schemas.openxmlformats.org/officeDocument/2006/customXml" ds:itemID="{EF303CD7-4D94-45E0-B186-952DBC974DB8}"/>
</file>

<file path=customXml/itemProps3.xml><?xml version="1.0" encoding="utf-8"?>
<ds:datastoreItem xmlns:ds="http://schemas.openxmlformats.org/officeDocument/2006/customXml" ds:itemID="{478E53E0-32D6-4366-81E6-483DD0273798}"/>
</file>

<file path=docProps/app.xml><?xml version="1.0" encoding="utf-8"?>
<Properties xmlns="http://schemas.openxmlformats.org/officeDocument/2006/extended-properties" xmlns:vt="http://schemas.openxmlformats.org/officeDocument/2006/docPropsVTypes">
  <TotalTime>0</TotalTime>
  <Words>285</Words>
  <Application>Microsoft Office PowerPoint</Application>
  <PresentationFormat>Breitbild</PresentationFormat>
  <Paragraphs>41</Paragraphs>
  <Slides>4</Slides>
  <Notes>3</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4</vt:i4>
      </vt:variant>
    </vt:vector>
  </HeadingPairs>
  <TitlesOfParts>
    <vt:vector size="8" baseType="lpstr">
      <vt:lpstr>Arial</vt:lpstr>
      <vt:lpstr>Calibri</vt:lpstr>
      <vt:lpstr>Calibri Light</vt:lpstr>
      <vt:lpstr>Office</vt:lpstr>
      <vt:lpstr>Äppelmann Naturkost</vt:lpstr>
      <vt:lpstr>Erfolge des letzten Jahres</vt:lpstr>
      <vt:lpstr>Anteile der Produktsparten</vt:lpstr>
      <vt:lpstr>Erfolge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Äppelmann Naturkost</dc:title>
  <dc:creator>Lina Wagner</dc:creator>
  <cp:lastModifiedBy>Beatrice Gubler</cp:lastModifiedBy>
  <cp:revision>2</cp:revision>
  <dcterms:created xsi:type="dcterms:W3CDTF">2015-11-24T13:09:32Z</dcterms:created>
  <dcterms:modified xsi:type="dcterms:W3CDTF">2019-10-23T11:23:29Z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0x010100836E93974DE7E0448DB42DDCBB8F0581</vt:lpwstr>
  </property>
</Properties>
</file>