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handoutMaster" Target="handoutMasters/handoutMaster1.xml"/><Relationship Id="rId9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Software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1. Qrtl</c:v>
                </c:pt>
                <c:pt idx="1">
                  <c:v>2. Qrtl.</c:v>
                </c:pt>
                <c:pt idx="2">
                  <c:v>3. Qrt.</c:v>
                </c:pt>
                <c:pt idx="3">
                  <c:v>4. Qrtl.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20</c:v>
                </c:pt>
                <c:pt idx="1">
                  <c:v>30</c:v>
                </c:pt>
                <c:pt idx="2">
                  <c:v>90</c:v>
                </c:pt>
                <c:pt idx="3">
                  <c:v>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ED3-4392-AC62-1C8C8147AE68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Hardware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1. Qrtl</c:v>
                </c:pt>
                <c:pt idx="1">
                  <c:v>2. Qrtl.</c:v>
                </c:pt>
                <c:pt idx="2">
                  <c:v>3. Qrt.</c:v>
                </c:pt>
                <c:pt idx="3">
                  <c:v>4. Qrtl.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35</c:v>
                </c:pt>
                <c:pt idx="3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ED3-4392-AC62-1C8C8147AE68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Multimedia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1. Qrtl</c:v>
                </c:pt>
                <c:pt idx="1">
                  <c:v>2. Qrtl.</c:v>
                </c:pt>
                <c:pt idx="2">
                  <c:v>3. Qrt.</c:v>
                </c:pt>
                <c:pt idx="3">
                  <c:v>4. Qrtl.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  <c:pt idx="2">
                  <c:v>48</c:v>
                </c:pt>
                <c:pt idx="3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ED3-4392-AC62-1C8C8147AE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315474832"/>
        <c:axId val="-1307266400"/>
      </c:lineChart>
      <c:catAx>
        <c:axId val="-13154748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1307266400"/>
        <c:crosses val="autoZero"/>
        <c:auto val="1"/>
        <c:lblAlgn val="ctr"/>
        <c:lblOffset val="100"/>
        <c:noMultiLvlLbl val="0"/>
      </c:catAx>
      <c:valAx>
        <c:axId val="-13072664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13154748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FCB9F42-956B-43F2-BB86-2FC2C81FB4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2151BF-3F33-4C79-9493-39A924CC800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46720-E5BC-47CF-95DF-D9C2890AC81C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46C7A31-734E-4A38-B3BF-DCDF1F4685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FD792AE-E751-4B87-8081-9C139F0B1E4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4BBCD-F817-4220-A7DD-1C0C06AB29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4970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575DB5-2EED-4C81-A1E6-1BFC32F6EBFB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BD41E-5BDD-4447-972E-E4FF3DD51A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326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de-DE" sz="1800" b="0" i="0" u="none" dirty="0"/>
              <a:t>Entwicklung der Umsätze im Verlauf des letzten Jahres</a:t>
            </a:r>
          </a:p>
          <a:p>
            <a:endParaRPr lang="de-DE" sz="1500" dirty="0"/>
          </a:p>
          <a:p>
            <a:pPr>
              <a:buFont typeface="Arial" pitchFamily="34" charset="0"/>
              <a:buChar char="•"/>
            </a:pPr>
            <a:r>
              <a:rPr lang="de-DE" sz="1500" dirty="0"/>
              <a:t> </a:t>
            </a:r>
            <a:r>
              <a:rPr lang="de-DE" sz="1600" dirty="0"/>
              <a:t>Software (blau)</a:t>
            </a:r>
          </a:p>
          <a:p>
            <a:pPr>
              <a:buFont typeface="Arial" pitchFamily="34" charset="0"/>
              <a:buChar char="•"/>
            </a:pPr>
            <a:r>
              <a:rPr lang="de-DE" sz="1600" dirty="0"/>
              <a:t> Multimedia (grün)</a:t>
            </a:r>
          </a:p>
          <a:p>
            <a:pPr>
              <a:buFont typeface="Arial" pitchFamily="34" charset="0"/>
              <a:buChar char="•"/>
            </a:pPr>
            <a:r>
              <a:rPr lang="de-DE" sz="1600" dirty="0"/>
              <a:t> Hardware ( rot)</a:t>
            </a:r>
          </a:p>
          <a:p>
            <a:endParaRPr lang="de-DE" sz="1600" dirty="0"/>
          </a:p>
          <a:p>
            <a:pPr>
              <a:buFont typeface="Arial" pitchFamily="34" charset="0"/>
              <a:buNone/>
            </a:pPr>
            <a:r>
              <a:rPr lang="de-DE" sz="1600" dirty="0"/>
              <a:t>Umsätze Software und Multimedia relativ kontinuierlich</a:t>
            </a:r>
          </a:p>
          <a:p>
            <a:pPr>
              <a:buFont typeface="Arial" pitchFamily="34" charset="0"/>
              <a:buNone/>
            </a:pPr>
            <a:r>
              <a:rPr lang="de-DE" sz="1600" dirty="0"/>
              <a:t>Starker Hardwareboom im dritten Quartal</a:t>
            </a:r>
          </a:p>
          <a:p>
            <a:pPr>
              <a:buFont typeface="Arial" pitchFamily="34" charset="0"/>
              <a:buNone/>
            </a:pPr>
            <a:endParaRPr lang="de-DE" sz="1600" dirty="0"/>
          </a:p>
          <a:p>
            <a:pPr>
              <a:buFont typeface="Arial" pitchFamily="34" charset="0"/>
              <a:buNone/>
            </a:pPr>
            <a:r>
              <a:rPr lang="de-DE" sz="1600" dirty="0"/>
              <a:t>Hinweis, dass Hardwareumsätze stark schwanken?</a:t>
            </a:r>
          </a:p>
          <a:p>
            <a:pPr>
              <a:buFont typeface="Arial" pitchFamily="34" charset="0"/>
              <a:buNone/>
            </a:pPr>
            <a:endParaRPr lang="de-DE" sz="1600" dirty="0"/>
          </a:p>
          <a:p>
            <a:pPr>
              <a:buFont typeface="Arial" pitchFamily="34" charset="0"/>
              <a:buNone/>
            </a:pPr>
            <a:r>
              <a:rPr lang="de-DE" sz="1600" dirty="0"/>
              <a:t>Beobachten, ob Hardwaremarkt zunächst gesättigt?</a:t>
            </a:r>
            <a:endParaRPr lang="de-DE" sz="1600" baseline="0" dirty="0"/>
          </a:p>
          <a:p>
            <a:pPr>
              <a:buFont typeface="Arial" pitchFamily="34" charset="0"/>
              <a:buNone/>
            </a:pP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D5D62-0327-4BF6-9E65-6CD0ADC2911A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9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C302A7-CE6D-4232-8F14-BE34A96B4D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73CEB13-4448-48D8-8642-1FF2D4D4E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EAAFA0-5958-4111-96E3-5FF553BF4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F65A-0068-4B7F-B102-1D463E055FAB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292E593-3132-461A-BECB-E66529A18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79F515-19E8-436C-8882-AAEF5FC8C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FB7C-5F6E-4F1A-8C1A-35107CB8EF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613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35044B-6365-4572-9BEA-4BB954EED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185961C-2673-4A2A-B0D0-37D1526134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D64F86-303B-488E-B461-852BD92A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F65A-0068-4B7F-B102-1D463E055FAB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2EADCD-FF39-486E-9E8A-376FECECF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00C39D-4F32-4FB2-9FCD-21D76E104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FB7C-5F6E-4F1A-8C1A-35107CB8EF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995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262898C-FDBC-408F-9892-BA571E431C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E0E45DF-2C9C-4230-BD57-4930A455B7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62DFF86-4B16-4543-88CB-DE359A05B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F65A-0068-4B7F-B102-1D463E055FAB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FB1FC6-3A63-4145-911A-18625DE4D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E9C309-88CE-466D-B195-BB7A95847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FB7C-5F6E-4F1A-8C1A-35107CB8EF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1506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2AEAB0-7143-4953-B55C-53F1831F8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2D3D7B-9B35-4FD6-8EA5-FC56DDD98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0518B7-449D-41CB-95D4-24CF7B0E3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F65A-0068-4B7F-B102-1D463E055FAB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FE1129-D3AF-4E34-9A3D-4E4A8A0A0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30CDE9-1F26-4634-8B54-6FCBA12E6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FB7C-5F6E-4F1A-8C1A-35107CB8EF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716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70596C-F882-442E-B0B2-3E717197B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467B9DA-89AB-4141-97C0-2A84C7B5C6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31BFDC-C646-46B4-8F0B-93E49DE5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F65A-0068-4B7F-B102-1D463E055FAB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2D40C0-CB12-4EF8-BEB5-1C24CFF7E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A6FC8F-EBED-4FCB-A0E9-EDE2974F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FB7C-5F6E-4F1A-8C1A-35107CB8EF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03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222AE8-70E2-42CA-A64E-8FB984595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947348-C6F2-4033-BDC5-35BC94B90C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3DD22A6-62C2-40A2-9690-FE66E77A53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146EC5-8DD6-4206-8355-050B54E2A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F65A-0068-4B7F-B102-1D463E055FAB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EE49D2A-E454-4DD2-B9E4-F78BE3EAB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C3BE1E-6AAB-4D26-BC86-EAFC3A6E9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FB7C-5F6E-4F1A-8C1A-35107CB8EF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9068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B539F6-5954-4759-A618-2CB14F526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48992F0-685D-4E48-8414-DED2097B8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F267DCF-B654-4E23-BC30-A3C8AECE9C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8254898-1192-4E82-A02C-F80791BEB4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2900F16-F7C0-4510-BC09-E53849B500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5482EB5-4379-4808-9478-386ADD6E3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F65A-0068-4B7F-B102-1D463E055FAB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FCD81E5-082D-4817-A862-584DB30D0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2939D9E-91A1-49EB-9CA6-C2C6CCC4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FB7C-5F6E-4F1A-8C1A-35107CB8EF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89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183BEF-52B0-4A4F-A23C-444B41CAB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77AD068-0358-44FB-9915-851FCB5EE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F65A-0068-4B7F-B102-1D463E055FAB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80C4D2-4D05-4E4B-B86D-40B533244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A705881-6EE7-4095-86A3-D4B1EE0B0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FB7C-5F6E-4F1A-8C1A-35107CB8EF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29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072AC88-8E53-43E6-A6E5-54F350920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F65A-0068-4B7F-B102-1D463E055FAB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3651A55-C0ED-401F-AA67-AC050CC06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128EBCF-C504-4CCB-B2F7-74830DBAF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FB7C-5F6E-4F1A-8C1A-35107CB8EF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62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CEEA8-5993-45BD-AFF3-9A6E3053E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1B8743-7383-49AB-B85C-F2A1645DA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15C2576-152F-48EC-8772-7234B5DB11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6C1339E-EE3E-4EC7-8B46-F64BC6AC1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F65A-0068-4B7F-B102-1D463E055FAB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F1E788A-A35A-4D7E-9A29-38BFDC356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BC147C-A70D-49B0-9A2F-B14B80912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FB7C-5F6E-4F1A-8C1A-35107CB8EF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9781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7E489-DBAD-4B02-8CEA-8E27BB6EA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01CFF30-05F7-4F53-98FB-3FF17031BA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E97DAF4-4FE7-4603-A69E-40B130256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228485A-AC03-4428-8580-A2358BED3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5F65A-0068-4B7F-B102-1D463E055FAB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42E5949-F52D-4E0D-9B24-513C557D6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190910A-3FDC-4DF9-9313-4F1243F36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3FB7C-5F6E-4F1A-8C1A-35107CB8EF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0691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37EB420-082E-47BE-B2BE-A48CD7C01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2BB873-3ABB-40F3-B6AD-1294A0EEE0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7BF601-7AFA-46B6-A757-9023C1E9F3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5F65A-0068-4B7F-B102-1D463E055FAB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45336E-2C4E-4AEA-B1DA-F007B9BB0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26FF8E-2BCE-4DC9-BB37-282194622D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3FB7C-5F6E-4F1A-8C1A-35107CB8EF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899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Entwicklung der Umsätze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91042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8E8BDC4-C72D-4478-B74F-B57292811BD6}"/>
</file>

<file path=customXml/itemProps2.xml><?xml version="1.0" encoding="utf-8"?>
<ds:datastoreItem xmlns:ds="http://schemas.openxmlformats.org/officeDocument/2006/customXml" ds:itemID="{47E50857-0FF4-4F26-9A4C-67997BCADA57}"/>
</file>

<file path=customXml/itemProps3.xml><?xml version="1.0" encoding="utf-8"?>
<ds:datastoreItem xmlns:ds="http://schemas.openxmlformats.org/officeDocument/2006/customXml" ds:itemID="{6AAE0A95-6C0A-4D5C-BFA9-2DE01B3D1DF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Breitbild</PresentationFormat>
  <Paragraphs>14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Entwicklung der Umsätze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Entwicklung der Umsätze</dc:title>
  <dc:creator>Beatrice Gubler</dc:creator>
  <cp:lastModifiedBy>Beatrice Gubler</cp:lastModifiedBy>
  <cp:revision>1</cp:revision>
  <dcterms:created xsi:type="dcterms:W3CDTF">2019-10-23T14:18:11Z</dcterms:created>
  <dcterms:modified xsi:type="dcterms:W3CDTF">2019-10-23T14:43:31Z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