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82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Tabelle1!$B$1:$E$1</c:f>
              <c:strCache>
                <c:ptCount val="4"/>
                <c:pt idx="0">
                  <c:v>Regie</c:v>
                </c:pt>
                <c:pt idx="1">
                  <c:v>Tontechnik</c:v>
                </c:pt>
                <c:pt idx="2">
                  <c:v>Schnitt</c:v>
                </c:pt>
                <c:pt idx="3">
                  <c:v>Drehbuch</c:v>
                </c:pt>
              </c:strCache>
            </c:strRef>
          </c:cat>
          <c:val>
            <c:numRef>
              <c:f>Tabelle1!$B$2:$E$2</c:f>
              <c:numCache>
                <c:formatCode>General</c:formatCode>
                <c:ptCount val="4"/>
                <c:pt idx="0">
                  <c:v>37</c:v>
                </c:pt>
                <c:pt idx="1">
                  <c:v>15</c:v>
                </c:pt>
                <c:pt idx="2">
                  <c:v>41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86-4001-A704-13B33D2FB74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911149995139497E-2"/>
          <c:y val="8.5507501036054701E-2"/>
          <c:w val="0.77517564402810324"/>
          <c:h val="0.7548387096774195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Rabatt</c:v>
                </c:pt>
              </c:strCache>
            </c:strRef>
          </c:tx>
          <c:marker>
            <c:symbol val="none"/>
          </c:marker>
          <c:cat>
            <c:strRef>
              <c:f>Sheet1!$B$1:$J$1</c:f>
              <c:strCache>
                <c:ptCount val="9"/>
                <c:pt idx="0">
                  <c:v>ab 2</c:v>
                </c:pt>
                <c:pt idx="1">
                  <c:v>ab 10</c:v>
                </c:pt>
                <c:pt idx="2">
                  <c:v>ab 30</c:v>
                </c:pt>
                <c:pt idx="3">
                  <c:v>ab 50</c:v>
                </c:pt>
                <c:pt idx="4">
                  <c:v>ab 100</c:v>
                </c:pt>
                <c:pt idx="5">
                  <c:v>ab 200</c:v>
                </c:pt>
                <c:pt idx="6">
                  <c:v>ab 300</c:v>
                </c:pt>
                <c:pt idx="7">
                  <c:v>ab 400</c:v>
                </c:pt>
                <c:pt idx="8">
                  <c:v>ab 500</c:v>
                </c:pt>
              </c:strCache>
            </c:strRef>
          </c:cat>
          <c:val>
            <c:numRef>
              <c:f>Sheet1!$B$2:$J$2</c:f>
              <c:numCache>
                <c:formatCode>0%</c:formatCode>
                <c:ptCount val="9"/>
                <c:pt idx="0">
                  <c:v>3.0000000000000002E-2</c:v>
                </c:pt>
                <c:pt idx="1">
                  <c:v>4.0000000000000008E-2</c:v>
                </c:pt>
                <c:pt idx="2">
                  <c:v>6.0000000000000005E-2</c:v>
                </c:pt>
                <c:pt idx="3">
                  <c:v>0.1</c:v>
                </c:pt>
                <c:pt idx="4">
                  <c:v>0.14000000000000001</c:v>
                </c:pt>
                <c:pt idx="5">
                  <c:v>0.16</c:v>
                </c:pt>
                <c:pt idx="6">
                  <c:v>0.2</c:v>
                </c:pt>
                <c:pt idx="7">
                  <c:v>0.21000000000000002</c:v>
                </c:pt>
                <c:pt idx="8">
                  <c:v>0.22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6F2-4B8E-BF18-6835B19DA9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2023920"/>
        <c:axId val="593974176"/>
      </c:lineChart>
      <c:catAx>
        <c:axId val="652023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593974176"/>
        <c:crosses val="autoZero"/>
        <c:auto val="1"/>
        <c:lblAlgn val="ctr"/>
        <c:lblOffset val="100"/>
        <c:noMultiLvlLbl val="0"/>
      </c:catAx>
      <c:valAx>
        <c:axId val="593974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652023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651053864168615"/>
          <c:y val="0.46236559139784961"/>
          <c:w val="0.12118839311752698"/>
          <c:h val="7.79093244923331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749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166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49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13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934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7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74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55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85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53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21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6595-5B11-4CF2-BC74-07AC838D1C85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C967D-62C0-4CB5-9D7B-3EFCDCA06C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33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D127E-81C9-4E21-822C-5C11FD067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Zusammensetzung der Jury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7159C9FF-9E9A-44E1-9EE8-92857819C4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82460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167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Rabatte</a:t>
            </a:r>
          </a:p>
        </p:txBody>
      </p:sp>
      <p:graphicFrame>
        <p:nvGraphicFramePr>
          <p:cNvPr id="6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6119844"/>
              </p:ext>
            </p:extLst>
          </p:nvPr>
        </p:nvGraphicFramePr>
        <p:xfrm>
          <a:off x="1800896" y="1909294"/>
          <a:ext cx="8229600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449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Gremium: Zusammensetzung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25687"/>
              </p:ext>
            </p:extLst>
          </p:nvPr>
        </p:nvGraphicFramePr>
        <p:xfrm>
          <a:off x="972207" y="1663680"/>
          <a:ext cx="8229600" cy="4829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34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4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Bereich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Anzahl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Regie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37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Tontechnik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Schnitt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Drehbuch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22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157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E07F61-5987-420A-87DD-E509F921A0EB}"/>
</file>

<file path=customXml/itemProps2.xml><?xml version="1.0" encoding="utf-8"?>
<ds:datastoreItem xmlns:ds="http://schemas.openxmlformats.org/officeDocument/2006/customXml" ds:itemID="{EBEFC38B-7899-4D09-BE51-98D416F423FA}"/>
</file>

<file path=customXml/itemProps3.xml><?xml version="1.0" encoding="utf-8"?>
<ds:datastoreItem xmlns:ds="http://schemas.openxmlformats.org/officeDocument/2006/customXml" ds:itemID="{A13C28F2-F2C1-4644-A7E0-BA7DA6D42BD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13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Zusammensetzung der Jury</vt:lpstr>
      <vt:lpstr>Rabatte</vt:lpstr>
      <vt:lpstr>Gremium: Zusammensetzung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Zusammensetzung der Jury</dc:title>
  <dc:creator>Lina Wagner</dc:creator>
  <cp:lastModifiedBy>Beatrice Gubler</cp:lastModifiedBy>
  <cp:revision>6</cp:revision>
  <dcterms:created xsi:type="dcterms:W3CDTF">2015-11-14T13:03:34Z</dcterms:created>
  <dcterms:modified xsi:type="dcterms:W3CDTF">2019-10-18T11:18:06Z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