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wav" ContentType="audio/x-wav"/>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diagrams/data1.xml" ContentType="application/vnd.openxmlformats-officedocument.drawingml.diagramData+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notesSlides/notesSlide1.xml" ContentType="application/vnd.openxmlformats-officedocument.presentationml.notes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1.xml" ContentType="application/vnd.openxmlformats-officedocument.drawingml.chart+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
  </p:notesMasterIdLst>
  <p:sldIdLst>
    <p:sldId id="256" r:id="rId2"/>
    <p:sldId id="257" r:id="rId3"/>
    <p:sldId id="258" r:id="rId4"/>
    <p:sldId id="259" r:id="rId5"/>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37" autoAdjust="0"/>
    <p:restoredTop sz="94660"/>
  </p:normalViewPr>
  <p:slideViewPr>
    <p:cSldViewPr snapToGrid="0">
      <p:cViewPr varScale="1">
        <p:scale>
          <a:sx n="83" d="100"/>
          <a:sy n="83" d="100"/>
        </p:scale>
        <p:origin x="379"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13" Type="http://schemas.openxmlformats.org/officeDocument/2006/relationships/customXml" Target="../customXml/item3.xml"/><Relationship Id="rId3" Type="http://schemas.openxmlformats.org/officeDocument/2006/relationships/slide" Target="slides/slide2.xml"/><Relationship Id="rId7" Type="http://schemas.openxmlformats.org/officeDocument/2006/relationships/presProps" Target="presProps.xml"/><Relationship Id="rId12" Type="http://schemas.openxmlformats.org/officeDocument/2006/relationships/customXml" Target="../customXml/item2.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customXml" Target="../customXml/item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2646370023419204"/>
          <c:y val="3.8709677419354882E-2"/>
          <c:w val="0.49648711943793927"/>
          <c:h val="0.91182795698924735"/>
        </c:manualLayout>
      </c:layout>
      <c:pieChart>
        <c:varyColors val="1"/>
        <c:ser>
          <c:idx val="0"/>
          <c:order val="0"/>
          <c:tx>
            <c:strRef>
              <c:f>Sheet1!$A$2</c:f>
              <c:strCache>
                <c:ptCount val="1"/>
              </c:strCache>
            </c:strRef>
          </c:tx>
          <c:explosion val="25"/>
          <c:dLbls>
            <c:numFmt formatCode="0%" sourceLinked="0"/>
            <c:spPr>
              <a:noFill/>
              <a:ln>
                <a:noFill/>
              </a:ln>
              <a:effectLst/>
            </c:spPr>
            <c:showLegendKey val="0"/>
            <c:showVal val="0"/>
            <c:showCatName val="0"/>
            <c:showSerName val="0"/>
            <c:showPercent val="1"/>
            <c:showBubbleSize val="0"/>
            <c:showLeaderLines val="1"/>
            <c:extLst>
              <c:ext xmlns:c15="http://schemas.microsoft.com/office/drawing/2012/chart" uri="{CE6537A1-D6FC-4f65-9D91-7224C49458BB}"/>
            </c:extLst>
          </c:dLbls>
          <c:cat>
            <c:strRef>
              <c:f>Sheet1!$B$1:$E$1</c:f>
              <c:strCache>
                <c:ptCount val="4"/>
                <c:pt idx="0">
                  <c:v>Milchprodukte</c:v>
                </c:pt>
                <c:pt idx="1">
                  <c:v>Obst/Gemüse</c:v>
                </c:pt>
                <c:pt idx="2">
                  <c:v>Getreide</c:v>
                </c:pt>
                <c:pt idx="3">
                  <c:v>Fleisch etc.</c:v>
                </c:pt>
              </c:strCache>
            </c:strRef>
          </c:cat>
          <c:val>
            <c:numRef>
              <c:f>Sheet1!$B$2:$E$2</c:f>
              <c:numCache>
                <c:formatCode>General</c:formatCode>
                <c:ptCount val="4"/>
                <c:pt idx="0">
                  <c:v>29.4</c:v>
                </c:pt>
                <c:pt idx="1">
                  <c:v>37.4</c:v>
                </c:pt>
                <c:pt idx="2">
                  <c:v>60</c:v>
                </c:pt>
                <c:pt idx="3">
                  <c:v>31.4</c:v>
                </c:pt>
              </c:numCache>
            </c:numRef>
          </c:val>
          <c:extLst>
            <c:ext xmlns:c16="http://schemas.microsoft.com/office/drawing/2014/chart" uri="{C3380CC4-5D6E-409C-BE32-E72D297353CC}">
              <c16:uniqueId val="{00000000-CBA9-4BF7-96D2-0CF2A42DC6B0}"/>
            </c:ext>
          </c:extLst>
        </c:ser>
        <c:ser>
          <c:idx val="1"/>
          <c:order val="1"/>
          <c:tx>
            <c:strRef>
              <c:f>Sheet1!$A$3</c:f>
              <c:strCache>
                <c:ptCount val="1"/>
              </c:strCache>
            </c:strRef>
          </c:tx>
          <c:explosion val="25"/>
          <c:dLbls>
            <c:numFmt formatCode="0%" sourceLinked="0"/>
            <c:spPr>
              <a:noFill/>
              <a:ln>
                <a:noFill/>
              </a:ln>
              <a:effectLst/>
            </c:spPr>
            <c:showLegendKey val="0"/>
            <c:showVal val="0"/>
            <c:showCatName val="0"/>
            <c:showSerName val="0"/>
            <c:showPercent val="1"/>
            <c:showBubbleSize val="0"/>
            <c:showLeaderLines val="1"/>
            <c:extLst>
              <c:ext xmlns:c15="http://schemas.microsoft.com/office/drawing/2012/chart" uri="{CE6537A1-D6FC-4f65-9D91-7224C49458BB}"/>
            </c:extLst>
          </c:dLbls>
          <c:cat>
            <c:strRef>
              <c:f>Sheet1!$B$1:$E$1</c:f>
              <c:strCache>
                <c:ptCount val="4"/>
                <c:pt idx="0">
                  <c:v>Milchprodukte</c:v>
                </c:pt>
                <c:pt idx="1">
                  <c:v>Obst/Gemüse</c:v>
                </c:pt>
                <c:pt idx="2">
                  <c:v>Getreide</c:v>
                </c:pt>
                <c:pt idx="3">
                  <c:v>Fleisch etc.</c:v>
                </c:pt>
              </c:strCache>
            </c:strRef>
          </c:cat>
          <c:val>
            <c:numRef>
              <c:f>Sheet1!$B$3:$E$3</c:f>
              <c:numCache>
                <c:formatCode>General</c:formatCode>
                <c:ptCount val="4"/>
              </c:numCache>
            </c:numRef>
          </c:val>
          <c:extLst>
            <c:ext xmlns:c16="http://schemas.microsoft.com/office/drawing/2014/chart" uri="{C3380CC4-5D6E-409C-BE32-E72D297353CC}">
              <c16:uniqueId val="{00000001-CBA9-4BF7-96D2-0CF2A42DC6B0}"/>
            </c:ext>
          </c:extLst>
        </c:ser>
        <c:ser>
          <c:idx val="2"/>
          <c:order val="2"/>
          <c:tx>
            <c:strRef>
              <c:f>Sheet1!$A$4</c:f>
              <c:strCache>
                <c:ptCount val="1"/>
              </c:strCache>
            </c:strRef>
          </c:tx>
          <c:explosion val="25"/>
          <c:dLbls>
            <c:numFmt formatCode="0%" sourceLinked="0"/>
            <c:spPr>
              <a:noFill/>
              <a:ln>
                <a:noFill/>
              </a:ln>
              <a:effectLst/>
            </c:spPr>
            <c:showLegendKey val="0"/>
            <c:showVal val="0"/>
            <c:showCatName val="0"/>
            <c:showSerName val="0"/>
            <c:showPercent val="1"/>
            <c:showBubbleSize val="0"/>
            <c:showLeaderLines val="1"/>
            <c:extLst>
              <c:ext xmlns:c15="http://schemas.microsoft.com/office/drawing/2012/chart" uri="{CE6537A1-D6FC-4f65-9D91-7224C49458BB}"/>
            </c:extLst>
          </c:dLbls>
          <c:cat>
            <c:strRef>
              <c:f>Sheet1!$B$1:$E$1</c:f>
              <c:strCache>
                <c:ptCount val="4"/>
                <c:pt idx="0">
                  <c:v>Milchprodukte</c:v>
                </c:pt>
                <c:pt idx="1">
                  <c:v>Obst/Gemüse</c:v>
                </c:pt>
                <c:pt idx="2">
                  <c:v>Getreide</c:v>
                </c:pt>
                <c:pt idx="3">
                  <c:v>Fleisch etc.</c:v>
                </c:pt>
              </c:strCache>
            </c:strRef>
          </c:cat>
          <c:val>
            <c:numRef>
              <c:f>Sheet1!$B$4:$E$4</c:f>
              <c:numCache>
                <c:formatCode>General</c:formatCode>
                <c:ptCount val="4"/>
              </c:numCache>
            </c:numRef>
          </c:val>
          <c:extLst>
            <c:ext xmlns:c16="http://schemas.microsoft.com/office/drawing/2014/chart" uri="{C3380CC4-5D6E-409C-BE32-E72D297353CC}">
              <c16:uniqueId val="{00000002-CBA9-4BF7-96D2-0CF2A42DC6B0}"/>
            </c:ext>
          </c:extLst>
        </c:ser>
        <c:dLbls>
          <c:showLegendKey val="0"/>
          <c:showVal val="0"/>
          <c:showCatName val="0"/>
          <c:showSerName val="0"/>
          <c:showPercent val="1"/>
          <c:showBubbleSize val="0"/>
          <c:showLeaderLines val="1"/>
        </c:dLbls>
        <c:firstSliceAng val="0"/>
      </c:pieChart>
    </c:plotArea>
    <c:legend>
      <c:legendPos val="r"/>
      <c:layout>
        <c:manualLayout>
          <c:xMode val="edge"/>
          <c:yMode val="edge"/>
          <c:x val="0.75644028103044492"/>
          <c:y val="0.34838709677419388"/>
          <c:w val="0.23653395784543343"/>
          <c:h val="0.3032258064516129"/>
        </c:manualLayout>
      </c:layout>
      <c:overlay val="0"/>
    </c:legend>
    <c:plotVisOnly val="1"/>
    <c:dispBlanksAs val="zero"/>
    <c:showDLblsOverMax val="0"/>
  </c:chart>
  <c:txPr>
    <a:bodyPr/>
    <a:lstStyle/>
    <a:p>
      <a:pPr>
        <a:defRPr sz="1800"/>
      </a:pPr>
      <a:endParaRPr lang="de-DE"/>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2F541D4-F714-4E3D-BA65-AB48CC0C44CF}" type="doc">
      <dgm:prSet loTypeId="urn:microsoft.com/office/officeart/2005/8/layout/venn3" loCatId="relationship" qsTypeId="urn:microsoft.com/office/officeart/2005/8/quickstyle/simple1" qsCatId="simple" csTypeId="urn:microsoft.com/office/officeart/2005/8/colors/colorful1#1" csCatId="colorful"/>
      <dgm:spPr/>
      <dgm:t>
        <a:bodyPr/>
        <a:lstStyle/>
        <a:p>
          <a:endParaRPr lang="de-DE"/>
        </a:p>
      </dgm:t>
    </dgm:pt>
    <dgm:pt modelId="{30630321-C219-4B3A-BED7-B07806B4AA36}">
      <dgm:prSet/>
      <dgm:spPr/>
      <dgm:t>
        <a:bodyPr/>
        <a:lstStyle/>
        <a:p>
          <a:pPr rtl="0"/>
          <a:r>
            <a:rPr lang="de-DE" dirty="0"/>
            <a:t>Enorme Umsatzsteigerung</a:t>
          </a:r>
        </a:p>
      </dgm:t>
    </dgm:pt>
    <dgm:pt modelId="{F8E01D11-A9C4-4BB5-B172-00812D977067}" type="parTrans" cxnId="{1536BC60-1E0C-458C-B776-377F31343542}">
      <dgm:prSet/>
      <dgm:spPr/>
      <dgm:t>
        <a:bodyPr/>
        <a:lstStyle/>
        <a:p>
          <a:endParaRPr lang="de-DE"/>
        </a:p>
      </dgm:t>
    </dgm:pt>
    <dgm:pt modelId="{CF6CA330-95BF-4F9B-81D7-B11A31CF19A5}" type="sibTrans" cxnId="{1536BC60-1E0C-458C-B776-377F31343542}">
      <dgm:prSet/>
      <dgm:spPr/>
      <dgm:t>
        <a:bodyPr/>
        <a:lstStyle/>
        <a:p>
          <a:endParaRPr lang="de-DE"/>
        </a:p>
      </dgm:t>
    </dgm:pt>
    <dgm:pt modelId="{699487C5-7084-4014-AFB5-247CF853C53C}">
      <dgm:prSet/>
      <dgm:spPr/>
      <dgm:t>
        <a:bodyPr/>
        <a:lstStyle/>
        <a:p>
          <a:pPr rtl="0"/>
          <a:r>
            <a:rPr lang="de-DE" dirty="0"/>
            <a:t>Etablierung auf dem Markt</a:t>
          </a:r>
        </a:p>
      </dgm:t>
    </dgm:pt>
    <dgm:pt modelId="{472F635C-380C-462C-8810-5BA025FFC088}" type="parTrans" cxnId="{277DE269-07F9-424C-8A2C-787BCDE36ABD}">
      <dgm:prSet/>
      <dgm:spPr/>
      <dgm:t>
        <a:bodyPr/>
        <a:lstStyle/>
        <a:p>
          <a:endParaRPr lang="de-DE"/>
        </a:p>
      </dgm:t>
    </dgm:pt>
    <dgm:pt modelId="{B0C7A238-1B21-4812-8F9E-226BAF56E014}" type="sibTrans" cxnId="{277DE269-07F9-424C-8A2C-787BCDE36ABD}">
      <dgm:prSet/>
      <dgm:spPr/>
      <dgm:t>
        <a:bodyPr/>
        <a:lstStyle/>
        <a:p>
          <a:endParaRPr lang="de-DE"/>
        </a:p>
      </dgm:t>
    </dgm:pt>
    <dgm:pt modelId="{5D134053-8D25-445B-B7FC-C93D6604702B}">
      <dgm:prSet/>
      <dgm:spPr/>
      <dgm:t>
        <a:bodyPr/>
        <a:lstStyle/>
        <a:p>
          <a:pPr rtl="0"/>
          <a:r>
            <a:rPr lang="de-DE" dirty="0"/>
            <a:t>Einführung weiterer Kontrollstufen</a:t>
          </a:r>
        </a:p>
      </dgm:t>
    </dgm:pt>
    <dgm:pt modelId="{4F0B8E2C-6854-4A4A-9A7B-D314C041147A}" type="parTrans" cxnId="{078249A9-48FB-469A-A1E5-01DA341F01C6}">
      <dgm:prSet/>
      <dgm:spPr/>
      <dgm:t>
        <a:bodyPr/>
        <a:lstStyle/>
        <a:p>
          <a:endParaRPr lang="de-DE"/>
        </a:p>
      </dgm:t>
    </dgm:pt>
    <dgm:pt modelId="{8356947C-2967-4F9B-B56D-8D6E8CB168E8}" type="sibTrans" cxnId="{078249A9-48FB-469A-A1E5-01DA341F01C6}">
      <dgm:prSet/>
      <dgm:spPr/>
      <dgm:t>
        <a:bodyPr/>
        <a:lstStyle/>
        <a:p>
          <a:endParaRPr lang="de-DE"/>
        </a:p>
      </dgm:t>
    </dgm:pt>
    <dgm:pt modelId="{41859FE4-C552-4B39-84E2-24DA08B8043A}">
      <dgm:prSet/>
      <dgm:spPr/>
      <dgm:t>
        <a:bodyPr/>
        <a:lstStyle/>
        <a:p>
          <a:pPr rtl="0"/>
          <a:r>
            <a:rPr lang="de-DE" dirty="0"/>
            <a:t>Gleichmäßig hohe Produktqualität</a:t>
          </a:r>
        </a:p>
      </dgm:t>
    </dgm:pt>
    <dgm:pt modelId="{51EF2537-44BC-454E-AE7F-286EC9906794}" type="parTrans" cxnId="{B44105A3-EAA7-4DE4-9D5E-F533FD226BC9}">
      <dgm:prSet/>
      <dgm:spPr/>
      <dgm:t>
        <a:bodyPr/>
        <a:lstStyle/>
        <a:p>
          <a:endParaRPr lang="de-DE"/>
        </a:p>
      </dgm:t>
    </dgm:pt>
    <dgm:pt modelId="{AAE77413-64F2-4BD4-8113-7E67472CD187}" type="sibTrans" cxnId="{B44105A3-EAA7-4DE4-9D5E-F533FD226BC9}">
      <dgm:prSet/>
      <dgm:spPr/>
      <dgm:t>
        <a:bodyPr/>
        <a:lstStyle/>
        <a:p>
          <a:endParaRPr lang="de-DE"/>
        </a:p>
      </dgm:t>
    </dgm:pt>
    <dgm:pt modelId="{1189B9F3-7B7D-4557-B883-FF5481CCDC8B}">
      <dgm:prSet/>
      <dgm:spPr/>
      <dgm:t>
        <a:bodyPr/>
        <a:lstStyle/>
        <a:p>
          <a:pPr rtl="0"/>
          <a:r>
            <a:rPr lang="de-DE" dirty="0"/>
            <a:t>Verleihung des Gütesiegels</a:t>
          </a:r>
        </a:p>
      </dgm:t>
    </dgm:pt>
    <dgm:pt modelId="{90B92E6C-AD89-4CA4-8A5A-CCF088B69E22}" type="parTrans" cxnId="{7318D289-934F-4A53-A709-F3443B30462A}">
      <dgm:prSet/>
      <dgm:spPr/>
      <dgm:t>
        <a:bodyPr/>
        <a:lstStyle/>
        <a:p>
          <a:endParaRPr lang="de-DE"/>
        </a:p>
      </dgm:t>
    </dgm:pt>
    <dgm:pt modelId="{3683E696-DD6F-463D-BD6F-847A96CFE638}" type="sibTrans" cxnId="{7318D289-934F-4A53-A709-F3443B30462A}">
      <dgm:prSet/>
      <dgm:spPr/>
      <dgm:t>
        <a:bodyPr/>
        <a:lstStyle/>
        <a:p>
          <a:endParaRPr lang="de-DE"/>
        </a:p>
      </dgm:t>
    </dgm:pt>
    <dgm:pt modelId="{65B56264-D364-4C2C-9285-493429F5FC15}" type="pres">
      <dgm:prSet presAssocID="{92F541D4-F714-4E3D-BA65-AB48CC0C44CF}" presName="Name0" presStyleCnt="0">
        <dgm:presLayoutVars>
          <dgm:dir/>
          <dgm:resizeHandles val="exact"/>
        </dgm:presLayoutVars>
      </dgm:prSet>
      <dgm:spPr/>
    </dgm:pt>
    <dgm:pt modelId="{33E5D534-99BF-44A0-BC10-E6B6B2AA70DC}" type="pres">
      <dgm:prSet presAssocID="{30630321-C219-4B3A-BED7-B07806B4AA36}" presName="Name5" presStyleLbl="vennNode1" presStyleIdx="0" presStyleCnt="5">
        <dgm:presLayoutVars>
          <dgm:bulletEnabled val="1"/>
        </dgm:presLayoutVars>
      </dgm:prSet>
      <dgm:spPr/>
    </dgm:pt>
    <dgm:pt modelId="{1D24230A-D03A-4EE3-8BA6-802C27C969E2}" type="pres">
      <dgm:prSet presAssocID="{CF6CA330-95BF-4F9B-81D7-B11A31CF19A5}" presName="space" presStyleCnt="0"/>
      <dgm:spPr/>
    </dgm:pt>
    <dgm:pt modelId="{D54DA2AC-8995-442B-81AC-8A1BD511C886}" type="pres">
      <dgm:prSet presAssocID="{699487C5-7084-4014-AFB5-247CF853C53C}" presName="Name5" presStyleLbl="vennNode1" presStyleIdx="1" presStyleCnt="5">
        <dgm:presLayoutVars>
          <dgm:bulletEnabled val="1"/>
        </dgm:presLayoutVars>
      </dgm:prSet>
      <dgm:spPr/>
    </dgm:pt>
    <dgm:pt modelId="{17422313-7E4E-4BB8-BA3E-9CACCC9405BA}" type="pres">
      <dgm:prSet presAssocID="{B0C7A238-1B21-4812-8F9E-226BAF56E014}" presName="space" presStyleCnt="0"/>
      <dgm:spPr/>
    </dgm:pt>
    <dgm:pt modelId="{AA8D3AF9-6AE0-44CF-8227-76C032A968A1}" type="pres">
      <dgm:prSet presAssocID="{5D134053-8D25-445B-B7FC-C93D6604702B}" presName="Name5" presStyleLbl="vennNode1" presStyleIdx="2" presStyleCnt="5">
        <dgm:presLayoutVars>
          <dgm:bulletEnabled val="1"/>
        </dgm:presLayoutVars>
      </dgm:prSet>
      <dgm:spPr/>
    </dgm:pt>
    <dgm:pt modelId="{1F156427-97B4-488C-9588-5DCD6F4E2583}" type="pres">
      <dgm:prSet presAssocID="{8356947C-2967-4F9B-B56D-8D6E8CB168E8}" presName="space" presStyleCnt="0"/>
      <dgm:spPr/>
    </dgm:pt>
    <dgm:pt modelId="{5B654F51-4985-420F-BD4E-40E85A5D36A8}" type="pres">
      <dgm:prSet presAssocID="{41859FE4-C552-4B39-84E2-24DA08B8043A}" presName="Name5" presStyleLbl="vennNode1" presStyleIdx="3" presStyleCnt="5">
        <dgm:presLayoutVars>
          <dgm:bulletEnabled val="1"/>
        </dgm:presLayoutVars>
      </dgm:prSet>
      <dgm:spPr/>
    </dgm:pt>
    <dgm:pt modelId="{5FB17525-FEC6-4C86-8B81-9E16B53DE4FA}" type="pres">
      <dgm:prSet presAssocID="{AAE77413-64F2-4BD4-8113-7E67472CD187}" presName="space" presStyleCnt="0"/>
      <dgm:spPr/>
    </dgm:pt>
    <dgm:pt modelId="{D556E527-C962-4DAE-BA18-755F8BF1B8B9}" type="pres">
      <dgm:prSet presAssocID="{1189B9F3-7B7D-4557-B883-FF5481CCDC8B}" presName="Name5" presStyleLbl="vennNode1" presStyleIdx="4" presStyleCnt="5" custLinFactNeighborX="257" custLinFactNeighborY="1268">
        <dgm:presLayoutVars>
          <dgm:bulletEnabled val="1"/>
        </dgm:presLayoutVars>
      </dgm:prSet>
      <dgm:spPr/>
    </dgm:pt>
  </dgm:ptLst>
  <dgm:cxnLst>
    <dgm:cxn modelId="{1536BC60-1E0C-458C-B776-377F31343542}" srcId="{92F541D4-F714-4E3D-BA65-AB48CC0C44CF}" destId="{30630321-C219-4B3A-BED7-B07806B4AA36}" srcOrd="0" destOrd="0" parTransId="{F8E01D11-A9C4-4BB5-B172-00812D977067}" sibTransId="{CF6CA330-95BF-4F9B-81D7-B11A31CF19A5}"/>
    <dgm:cxn modelId="{8F7E1C41-7B72-40D7-AB04-C64C10D90880}" type="presOf" srcId="{30630321-C219-4B3A-BED7-B07806B4AA36}" destId="{33E5D534-99BF-44A0-BC10-E6B6B2AA70DC}" srcOrd="0" destOrd="0" presId="urn:microsoft.com/office/officeart/2005/8/layout/venn3"/>
    <dgm:cxn modelId="{277DE269-07F9-424C-8A2C-787BCDE36ABD}" srcId="{92F541D4-F714-4E3D-BA65-AB48CC0C44CF}" destId="{699487C5-7084-4014-AFB5-247CF853C53C}" srcOrd="1" destOrd="0" parTransId="{472F635C-380C-462C-8810-5BA025FFC088}" sibTransId="{B0C7A238-1B21-4812-8F9E-226BAF56E014}"/>
    <dgm:cxn modelId="{0A441952-A2E2-4B27-8BED-52816933889A}" type="presOf" srcId="{92F541D4-F714-4E3D-BA65-AB48CC0C44CF}" destId="{65B56264-D364-4C2C-9285-493429F5FC15}" srcOrd="0" destOrd="0" presId="urn:microsoft.com/office/officeart/2005/8/layout/venn3"/>
    <dgm:cxn modelId="{7318D289-934F-4A53-A709-F3443B30462A}" srcId="{92F541D4-F714-4E3D-BA65-AB48CC0C44CF}" destId="{1189B9F3-7B7D-4557-B883-FF5481CCDC8B}" srcOrd="4" destOrd="0" parTransId="{90B92E6C-AD89-4CA4-8A5A-CCF088B69E22}" sibTransId="{3683E696-DD6F-463D-BD6F-847A96CFE638}"/>
    <dgm:cxn modelId="{EF0E4297-9CD9-41BB-B52B-371632F4267B}" type="presOf" srcId="{699487C5-7084-4014-AFB5-247CF853C53C}" destId="{D54DA2AC-8995-442B-81AC-8A1BD511C886}" srcOrd="0" destOrd="0" presId="urn:microsoft.com/office/officeart/2005/8/layout/venn3"/>
    <dgm:cxn modelId="{93C3939C-3C1A-46CF-A528-95F87B4CB7B1}" type="presOf" srcId="{41859FE4-C552-4B39-84E2-24DA08B8043A}" destId="{5B654F51-4985-420F-BD4E-40E85A5D36A8}" srcOrd="0" destOrd="0" presId="urn:microsoft.com/office/officeart/2005/8/layout/venn3"/>
    <dgm:cxn modelId="{B44105A3-EAA7-4DE4-9D5E-F533FD226BC9}" srcId="{92F541D4-F714-4E3D-BA65-AB48CC0C44CF}" destId="{41859FE4-C552-4B39-84E2-24DA08B8043A}" srcOrd="3" destOrd="0" parTransId="{51EF2537-44BC-454E-AE7F-286EC9906794}" sibTransId="{AAE77413-64F2-4BD4-8113-7E67472CD187}"/>
    <dgm:cxn modelId="{078249A9-48FB-469A-A1E5-01DA341F01C6}" srcId="{92F541D4-F714-4E3D-BA65-AB48CC0C44CF}" destId="{5D134053-8D25-445B-B7FC-C93D6604702B}" srcOrd="2" destOrd="0" parTransId="{4F0B8E2C-6854-4A4A-9A7B-D314C041147A}" sibTransId="{8356947C-2967-4F9B-B56D-8D6E8CB168E8}"/>
    <dgm:cxn modelId="{B3A075DB-E808-46A0-AB6E-BF7777042457}" type="presOf" srcId="{5D134053-8D25-445B-B7FC-C93D6604702B}" destId="{AA8D3AF9-6AE0-44CF-8227-76C032A968A1}" srcOrd="0" destOrd="0" presId="urn:microsoft.com/office/officeart/2005/8/layout/venn3"/>
    <dgm:cxn modelId="{B4A292E3-4644-4380-8DC9-DE5E6BC15512}" type="presOf" srcId="{1189B9F3-7B7D-4557-B883-FF5481CCDC8B}" destId="{D556E527-C962-4DAE-BA18-755F8BF1B8B9}" srcOrd="0" destOrd="0" presId="urn:microsoft.com/office/officeart/2005/8/layout/venn3"/>
    <dgm:cxn modelId="{52ED7710-1778-4757-9C30-95FC37299910}" type="presParOf" srcId="{65B56264-D364-4C2C-9285-493429F5FC15}" destId="{33E5D534-99BF-44A0-BC10-E6B6B2AA70DC}" srcOrd="0" destOrd="0" presId="urn:microsoft.com/office/officeart/2005/8/layout/venn3"/>
    <dgm:cxn modelId="{5CF69DCF-48C2-4BBC-BD3A-8766CB84BF4F}" type="presParOf" srcId="{65B56264-D364-4C2C-9285-493429F5FC15}" destId="{1D24230A-D03A-4EE3-8BA6-802C27C969E2}" srcOrd="1" destOrd="0" presId="urn:microsoft.com/office/officeart/2005/8/layout/venn3"/>
    <dgm:cxn modelId="{D3DD9E64-883F-4F43-931F-7256D68C9035}" type="presParOf" srcId="{65B56264-D364-4C2C-9285-493429F5FC15}" destId="{D54DA2AC-8995-442B-81AC-8A1BD511C886}" srcOrd="2" destOrd="0" presId="urn:microsoft.com/office/officeart/2005/8/layout/venn3"/>
    <dgm:cxn modelId="{AAC436FF-CCA3-4B5B-AA0E-DF0855E0FF02}" type="presParOf" srcId="{65B56264-D364-4C2C-9285-493429F5FC15}" destId="{17422313-7E4E-4BB8-BA3E-9CACCC9405BA}" srcOrd="3" destOrd="0" presId="urn:microsoft.com/office/officeart/2005/8/layout/venn3"/>
    <dgm:cxn modelId="{A8437C6F-3F5C-44DC-9372-B5F4BD4C62AD}" type="presParOf" srcId="{65B56264-D364-4C2C-9285-493429F5FC15}" destId="{AA8D3AF9-6AE0-44CF-8227-76C032A968A1}" srcOrd="4" destOrd="0" presId="urn:microsoft.com/office/officeart/2005/8/layout/venn3"/>
    <dgm:cxn modelId="{2B4CF1A2-5555-4CC0-87EB-AA27E835DE4E}" type="presParOf" srcId="{65B56264-D364-4C2C-9285-493429F5FC15}" destId="{1F156427-97B4-488C-9588-5DCD6F4E2583}" srcOrd="5" destOrd="0" presId="urn:microsoft.com/office/officeart/2005/8/layout/venn3"/>
    <dgm:cxn modelId="{29092E98-D763-4949-B3E2-B1735D9BF3EA}" type="presParOf" srcId="{65B56264-D364-4C2C-9285-493429F5FC15}" destId="{5B654F51-4985-420F-BD4E-40E85A5D36A8}" srcOrd="6" destOrd="0" presId="urn:microsoft.com/office/officeart/2005/8/layout/venn3"/>
    <dgm:cxn modelId="{194FBB9C-8DD0-4F82-AF5F-B47BB5C7DE79}" type="presParOf" srcId="{65B56264-D364-4C2C-9285-493429F5FC15}" destId="{5FB17525-FEC6-4C86-8B81-9E16B53DE4FA}" srcOrd="7" destOrd="0" presId="urn:microsoft.com/office/officeart/2005/8/layout/venn3"/>
    <dgm:cxn modelId="{7A3CF0AD-FE5A-4DA4-BA09-026CD9AD0EB6}" type="presParOf" srcId="{65B56264-D364-4C2C-9285-493429F5FC15}" destId="{D556E527-C962-4DAE-BA18-755F8BF1B8B9}" srcOrd="8" destOrd="0" presId="urn:microsoft.com/office/officeart/2005/8/layout/ven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3E5D534-99BF-44A0-BC10-E6B6B2AA70DC}">
      <dsp:nvSpPr>
        <dsp:cNvPr id="0" name=""/>
        <dsp:cNvSpPr/>
      </dsp:nvSpPr>
      <dsp:spPr>
        <a:xfrm>
          <a:off x="1090" y="687428"/>
          <a:ext cx="2125604" cy="2125604"/>
        </a:xfrm>
        <a:prstGeom prst="ellipse">
          <a:avLst/>
        </a:prstGeom>
        <a:solidFill>
          <a:schemeClr val="accent2">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116979" tIns="16510" rIns="116979" bIns="16510" numCol="1" spcCol="1270" anchor="ctr" anchorCtr="0">
          <a:noAutofit/>
        </a:bodyPr>
        <a:lstStyle/>
        <a:p>
          <a:pPr marL="0" lvl="0" indent="0" algn="ctr" defTabSz="577850" rtl="0">
            <a:lnSpc>
              <a:spcPct val="90000"/>
            </a:lnSpc>
            <a:spcBef>
              <a:spcPct val="0"/>
            </a:spcBef>
            <a:spcAft>
              <a:spcPct val="35000"/>
            </a:spcAft>
            <a:buNone/>
          </a:pPr>
          <a:r>
            <a:rPr lang="de-DE" sz="1300" kern="1200" dirty="0"/>
            <a:t>Enorme Umsatzsteigerung</a:t>
          </a:r>
        </a:p>
      </dsp:txBody>
      <dsp:txXfrm>
        <a:off x="312377" y="998715"/>
        <a:ext cx="1503030" cy="1503030"/>
      </dsp:txXfrm>
    </dsp:sp>
    <dsp:sp modelId="{D54DA2AC-8995-442B-81AC-8A1BD511C886}">
      <dsp:nvSpPr>
        <dsp:cNvPr id="0" name=""/>
        <dsp:cNvSpPr/>
      </dsp:nvSpPr>
      <dsp:spPr>
        <a:xfrm>
          <a:off x="1701573" y="687428"/>
          <a:ext cx="2125604" cy="2125604"/>
        </a:xfrm>
        <a:prstGeom prst="ellipse">
          <a:avLst/>
        </a:prstGeom>
        <a:solidFill>
          <a:schemeClr val="accent3">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116979" tIns="16510" rIns="116979" bIns="16510" numCol="1" spcCol="1270" anchor="ctr" anchorCtr="0">
          <a:noAutofit/>
        </a:bodyPr>
        <a:lstStyle/>
        <a:p>
          <a:pPr marL="0" lvl="0" indent="0" algn="ctr" defTabSz="577850" rtl="0">
            <a:lnSpc>
              <a:spcPct val="90000"/>
            </a:lnSpc>
            <a:spcBef>
              <a:spcPct val="0"/>
            </a:spcBef>
            <a:spcAft>
              <a:spcPct val="35000"/>
            </a:spcAft>
            <a:buNone/>
          </a:pPr>
          <a:r>
            <a:rPr lang="de-DE" sz="1300" kern="1200" dirty="0"/>
            <a:t>Etablierung auf dem Markt</a:t>
          </a:r>
        </a:p>
      </dsp:txBody>
      <dsp:txXfrm>
        <a:off x="2012860" y="998715"/>
        <a:ext cx="1503030" cy="1503030"/>
      </dsp:txXfrm>
    </dsp:sp>
    <dsp:sp modelId="{AA8D3AF9-6AE0-44CF-8227-76C032A968A1}">
      <dsp:nvSpPr>
        <dsp:cNvPr id="0" name=""/>
        <dsp:cNvSpPr/>
      </dsp:nvSpPr>
      <dsp:spPr>
        <a:xfrm>
          <a:off x="3402056" y="687428"/>
          <a:ext cx="2125604" cy="2125604"/>
        </a:xfrm>
        <a:prstGeom prst="ellipse">
          <a:avLst/>
        </a:prstGeom>
        <a:solidFill>
          <a:schemeClr val="accent4">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116979" tIns="16510" rIns="116979" bIns="16510" numCol="1" spcCol="1270" anchor="ctr" anchorCtr="0">
          <a:noAutofit/>
        </a:bodyPr>
        <a:lstStyle/>
        <a:p>
          <a:pPr marL="0" lvl="0" indent="0" algn="ctr" defTabSz="577850" rtl="0">
            <a:lnSpc>
              <a:spcPct val="90000"/>
            </a:lnSpc>
            <a:spcBef>
              <a:spcPct val="0"/>
            </a:spcBef>
            <a:spcAft>
              <a:spcPct val="35000"/>
            </a:spcAft>
            <a:buNone/>
          </a:pPr>
          <a:r>
            <a:rPr lang="de-DE" sz="1300" kern="1200" dirty="0"/>
            <a:t>Einführung weiterer Kontrollstufen</a:t>
          </a:r>
        </a:p>
      </dsp:txBody>
      <dsp:txXfrm>
        <a:off x="3713343" y="998715"/>
        <a:ext cx="1503030" cy="1503030"/>
      </dsp:txXfrm>
    </dsp:sp>
    <dsp:sp modelId="{5B654F51-4985-420F-BD4E-40E85A5D36A8}">
      <dsp:nvSpPr>
        <dsp:cNvPr id="0" name=""/>
        <dsp:cNvSpPr/>
      </dsp:nvSpPr>
      <dsp:spPr>
        <a:xfrm>
          <a:off x="5102540" y="687428"/>
          <a:ext cx="2125604" cy="2125604"/>
        </a:xfrm>
        <a:prstGeom prst="ellipse">
          <a:avLst/>
        </a:prstGeom>
        <a:solidFill>
          <a:schemeClr val="accent5">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116979" tIns="16510" rIns="116979" bIns="16510" numCol="1" spcCol="1270" anchor="ctr" anchorCtr="0">
          <a:noAutofit/>
        </a:bodyPr>
        <a:lstStyle/>
        <a:p>
          <a:pPr marL="0" lvl="0" indent="0" algn="ctr" defTabSz="577850" rtl="0">
            <a:lnSpc>
              <a:spcPct val="90000"/>
            </a:lnSpc>
            <a:spcBef>
              <a:spcPct val="0"/>
            </a:spcBef>
            <a:spcAft>
              <a:spcPct val="35000"/>
            </a:spcAft>
            <a:buNone/>
          </a:pPr>
          <a:r>
            <a:rPr lang="de-DE" sz="1300" kern="1200" dirty="0"/>
            <a:t>Gleichmäßig hohe Produktqualität</a:t>
          </a:r>
        </a:p>
      </dsp:txBody>
      <dsp:txXfrm>
        <a:off x="5413827" y="998715"/>
        <a:ext cx="1503030" cy="1503030"/>
      </dsp:txXfrm>
    </dsp:sp>
    <dsp:sp modelId="{D556E527-C962-4DAE-BA18-755F8BF1B8B9}">
      <dsp:nvSpPr>
        <dsp:cNvPr id="0" name=""/>
        <dsp:cNvSpPr/>
      </dsp:nvSpPr>
      <dsp:spPr>
        <a:xfrm>
          <a:off x="6804113" y="714381"/>
          <a:ext cx="2125604" cy="2125604"/>
        </a:xfrm>
        <a:prstGeom prst="ellipse">
          <a:avLst/>
        </a:prstGeom>
        <a:solidFill>
          <a:schemeClr val="accent6">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116979" tIns="16510" rIns="116979" bIns="16510" numCol="1" spcCol="1270" anchor="ctr" anchorCtr="0">
          <a:noAutofit/>
        </a:bodyPr>
        <a:lstStyle/>
        <a:p>
          <a:pPr marL="0" lvl="0" indent="0" algn="ctr" defTabSz="577850" rtl="0">
            <a:lnSpc>
              <a:spcPct val="90000"/>
            </a:lnSpc>
            <a:spcBef>
              <a:spcPct val="0"/>
            </a:spcBef>
            <a:spcAft>
              <a:spcPct val="35000"/>
            </a:spcAft>
            <a:buNone/>
          </a:pPr>
          <a:r>
            <a:rPr lang="de-DE" sz="1300" kern="1200" dirty="0"/>
            <a:t>Verleihung des Gütesiegels</a:t>
          </a:r>
        </a:p>
      </dsp:txBody>
      <dsp:txXfrm>
        <a:off x="7115400" y="1025668"/>
        <a:ext cx="1503030" cy="1503030"/>
      </dsp:txXfrm>
    </dsp:sp>
  </dsp:spTree>
</dsp:drawing>
</file>

<file path=ppt/diagrams/layout1.xml><?xml version="1.0" encoding="utf-8"?>
<dgm:layoutDef xmlns:dgm="http://schemas.openxmlformats.org/drawingml/2006/diagram" xmlns:a="http://schemas.openxmlformats.org/drawingml/2006/main" uniqueId="urn:microsoft.com/office/officeart/2005/8/layout/venn3">
  <dgm:title val=""/>
  <dgm:desc val=""/>
  <dgm:catLst>
    <dgm:cat type="relationship" pri="2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fallback" val="2D"/>
        </dgm:alg>
      </dgm:if>
      <dgm:else name="Name3">
        <dgm:alg type="lin">
          <dgm:param type="fallback" val="2D"/>
          <dgm:param type="linDir" val="fromR"/>
        </dgm:alg>
      </dgm:else>
    </dgm:choose>
    <dgm:shape xmlns:r="http://schemas.openxmlformats.org/officeDocument/2006/relationships" r:blip="">
      <dgm:adjLst/>
    </dgm:shape>
    <dgm:presOf/>
    <dgm:constrLst>
      <dgm:constr type="w" for="ch" ptType="node" refType="w"/>
      <dgm:constr type="h" for="ch" ptType="node" refType="w" refFor="ch" refPtType="node"/>
      <dgm:constr type="w" for="ch" forName="space" refType="w" refFor="ch" refPtType="node" fact="-0.2"/>
      <dgm:constr type="primFontSz" for="ch" ptType="node" op="equ" val="65"/>
    </dgm:constrLst>
    <dgm:ruleLst/>
    <dgm:forEach name="Name4" axis="ch" ptType="node">
      <dgm:layoutNode name="Name5" styleLbl="vennNode1">
        <dgm:varLst>
          <dgm:bulletEnabled val="1"/>
        </dgm:varLst>
        <dgm:alg type="tx">
          <dgm:param type="txAnchorVertCh" val="mid"/>
          <dgm:param type="txAnchorHorzCh" val="ctr"/>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w" fact="0.156"/>
          <dgm:constr type="rMarg" refType="w" fact="0.156"/>
        </dgm:constrLst>
        <dgm:ruleLst>
          <dgm:rule type="primFontSz" val="5" fact="NaN" max="NaN"/>
        </dgm:ruleLst>
      </dgm:layoutNode>
      <dgm:forEach name="Name6"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9FCA899-61F0-42F0-B9CA-985F2FAF509A}" type="datetimeFigureOut">
              <a:rPr lang="de-DE" smtClean="0"/>
              <a:t>23.10.2019</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40312EF-61E2-4A9E-8A2B-45CD8D515263}" type="slidenum">
              <a:rPr lang="de-DE" smtClean="0"/>
              <a:t>‹Nr.›</a:t>
            </a:fld>
            <a:endParaRPr lang="de-DE"/>
          </a:p>
        </p:txBody>
      </p:sp>
    </p:spTree>
    <p:extLst>
      <p:ext uri="{BB962C8B-B14F-4D97-AF65-F5344CB8AC3E}">
        <p14:creationId xmlns:p14="http://schemas.microsoft.com/office/powerpoint/2010/main" val="980024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320A8AF-685A-4A23-BD76-2FBF2EF85D17}" type="slidenum">
              <a:rPr lang="de-DE"/>
              <a:pPr/>
              <a:t>1</a:t>
            </a:fld>
            <a:endParaRPr lang="de-DE"/>
          </a:p>
        </p:txBody>
      </p:sp>
      <p:sp>
        <p:nvSpPr>
          <p:cNvPr id="5122" name="Rectangle 2"/>
          <p:cNvSpPr>
            <a:spLocks noGrp="1" noRot="1" noChangeAspect="1" noChangeArrowheads="1" noTextEdit="1"/>
          </p:cNvSpPr>
          <p:nvPr>
            <p:ph type="sldImg"/>
          </p:nvPr>
        </p:nvSpPr>
        <p:spPr>
          <a:ln/>
        </p:spPr>
      </p:sp>
      <p:sp>
        <p:nvSpPr>
          <p:cNvPr id="5123" name="Rectangle 3"/>
          <p:cNvSpPr>
            <a:spLocks noGrp="1" noChangeArrowheads="1"/>
          </p:cNvSpPr>
          <p:nvPr>
            <p:ph type="body" idx="1"/>
          </p:nvPr>
        </p:nvSpPr>
        <p:spPr/>
        <p:txBody>
          <a:bodyPr/>
          <a:lstStyle/>
          <a:p>
            <a:pPr>
              <a:lnSpc>
                <a:spcPct val="80000"/>
              </a:lnSpc>
            </a:pPr>
            <a:r>
              <a:rPr lang="de-DE" sz="1000"/>
              <a:t>Guten Tag, meine sehr geehrten Damen und Herren!</a:t>
            </a:r>
          </a:p>
          <a:p>
            <a:pPr>
              <a:lnSpc>
                <a:spcPct val="80000"/>
              </a:lnSpc>
            </a:pPr>
            <a:endParaRPr lang="de-DE" sz="1000"/>
          </a:p>
          <a:p>
            <a:pPr>
              <a:lnSpc>
                <a:spcPct val="80000"/>
              </a:lnSpc>
            </a:pPr>
            <a:r>
              <a:rPr lang="de-DE" sz="1000"/>
              <a:t>Ich begrüße Sie herzlich bei Äppelmann Naturkost und freue mich, dass so viele von Ihnen heute erschienen sind.</a:t>
            </a:r>
          </a:p>
          <a:p>
            <a:pPr>
              <a:lnSpc>
                <a:spcPct val="80000"/>
              </a:lnSpc>
            </a:pPr>
            <a:endParaRPr lang="de-DE" sz="1000"/>
          </a:p>
          <a:p>
            <a:pPr>
              <a:lnSpc>
                <a:spcPct val="80000"/>
              </a:lnSpc>
            </a:pPr>
            <a:r>
              <a:rPr lang="de-DE" sz="1000"/>
              <a:t>Mein Name ist Isolde Dombo, und ich leite Abteilung 5 A. Einige von Ihnen kennen mich bereits aus ihren Einstellungsgesprächen.</a:t>
            </a:r>
          </a:p>
          <a:p>
            <a:pPr>
              <a:lnSpc>
                <a:spcPct val="80000"/>
              </a:lnSpc>
            </a:pPr>
            <a:endParaRPr lang="de-DE" sz="1000"/>
          </a:p>
          <a:p>
            <a:pPr>
              <a:lnSpc>
                <a:spcPct val="80000"/>
              </a:lnSpc>
            </a:pPr>
            <a:r>
              <a:rPr lang="de-DE" sz="1000"/>
              <a:t>Die ersten Wochen bei einer neuen Arbeitsstelle sind ja oft geprägt davon, dass man sich erst einmal orientieren muss. Viele Fragen tauchen auf, man kennt noch kaum die Leute, mit denen an zusammenarbeitet und ist damit beschäftigt, viele Dinge erst einmal zu verstehen.</a:t>
            </a:r>
          </a:p>
          <a:p>
            <a:pPr>
              <a:lnSpc>
                <a:spcPct val="80000"/>
              </a:lnSpc>
            </a:pPr>
            <a:endParaRPr lang="de-DE" sz="1000"/>
          </a:p>
          <a:p>
            <a:pPr>
              <a:lnSpc>
                <a:spcPct val="80000"/>
              </a:lnSpc>
            </a:pPr>
            <a:r>
              <a:rPr lang="de-DE" sz="1000"/>
              <a:t>Vielleicht haben Sie sich in den vergangenen Tagen bereits Fragen zu bestimmten Abläufen gestellt oder sich überlegt, wie sich der Bereich bzw. die Abteilung, in der Sie arbeiten, sich in das "große Ganze" eingliedern mag. Dies sind Fragen, die sich jeder neuen Mitarbeiterin und jedem neuen Mitarbeiter anfangs stellen.</a:t>
            </a:r>
          </a:p>
          <a:p>
            <a:pPr>
              <a:lnSpc>
                <a:spcPct val="80000"/>
              </a:lnSpc>
            </a:pPr>
            <a:endParaRPr lang="de-DE" sz="1000"/>
          </a:p>
          <a:p>
            <a:pPr>
              <a:lnSpc>
                <a:spcPct val="80000"/>
              </a:lnSpc>
            </a:pPr>
            <a:r>
              <a:rPr lang="de-DE" sz="1000"/>
              <a:t>Daher solle es bei dieser Veranstaltung darum gehen, Sie mit den wichtigsten Strukturen der Firma Äppelmann Naturkost vertraut zu machen. </a:t>
            </a:r>
          </a:p>
          <a:p>
            <a:pPr>
              <a:lnSpc>
                <a:spcPct val="80000"/>
              </a:lnSpc>
            </a:pPr>
            <a:endParaRPr lang="de-DE" sz="1000"/>
          </a:p>
          <a:p>
            <a:pPr>
              <a:lnSpc>
                <a:spcPct val="80000"/>
              </a:lnSpc>
            </a:pPr>
            <a:r>
              <a:rPr lang="de-DE" sz="1000"/>
              <a:t>In den nächsten zwanzig Minuten erfahren Sie alles Grundlegende zu unserem Produktsortiment. Sie lernen die Produktsparten kennen und werden darüber informiert, welchen Anteil am Umsatz die Produkte haben.</a:t>
            </a:r>
          </a:p>
          <a:p>
            <a:pPr>
              <a:lnSpc>
                <a:spcPct val="80000"/>
              </a:lnSpc>
            </a:pPr>
            <a:endParaRPr lang="de-DE" sz="1000"/>
          </a:p>
          <a:p>
            <a:pPr>
              <a:lnSpc>
                <a:spcPct val="80000"/>
              </a:lnSpc>
            </a:pPr>
            <a:r>
              <a:rPr lang="de-DE" sz="1000"/>
              <a:t>Welche Produkte werden also von Äppelmann Naturkost angeboten?</a:t>
            </a:r>
          </a:p>
          <a:p>
            <a:pPr>
              <a:lnSpc>
                <a:spcPct val="80000"/>
              </a:lnSpc>
            </a:pPr>
            <a:r>
              <a:rPr lang="de-DE" sz="1600">
                <a:sym typeface="Wingdings" pitchFamily="2" charset="2"/>
              </a:rPr>
              <a:t></a:t>
            </a:r>
          </a:p>
        </p:txBody>
      </p:sp>
    </p:spTree>
    <p:extLst>
      <p:ext uri="{BB962C8B-B14F-4D97-AF65-F5344CB8AC3E}">
        <p14:creationId xmlns:p14="http://schemas.microsoft.com/office/powerpoint/2010/main" val="18838909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AD7237C-A5D1-45F8-8AC8-85E466D225DC}" type="slidenum">
              <a:rPr lang="de-DE"/>
              <a:pPr/>
              <a:t>2</a:t>
            </a:fld>
            <a:endParaRPr lang="de-DE"/>
          </a:p>
        </p:txBody>
      </p:sp>
      <p:sp>
        <p:nvSpPr>
          <p:cNvPr id="7170" name="Rectangle 2"/>
          <p:cNvSpPr>
            <a:spLocks noGrp="1" noRot="1" noChangeAspect="1" noChangeArrowheads="1" noTextEdit="1"/>
          </p:cNvSpPr>
          <p:nvPr>
            <p:ph type="sldImg"/>
          </p:nvPr>
        </p:nvSpPr>
        <p:spPr>
          <a:ln/>
        </p:spPr>
      </p:sp>
      <p:sp>
        <p:nvSpPr>
          <p:cNvPr id="7171" name="Rectangle 3"/>
          <p:cNvSpPr>
            <a:spLocks noGrp="1" noChangeArrowheads="1"/>
          </p:cNvSpPr>
          <p:nvPr>
            <p:ph type="body" idx="1"/>
          </p:nvPr>
        </p:nvSpPr>
        <p:spPr/>
        <p:txBody>
          <a:bodyPr/>
          <a:lstStyle/>
          <a:p>
            <a:endParaRPr lang="de-DE"/>
          </a:p>
        </p:txBody>
      </p:sp>
    </p:spTree>
    <p:extLst>
      <p:ext uri="{BB962C8B-B14F-4D97-AF65-F5344CB8AC3E}">
        <p14:creationId xmlns:p14="http://schemas.microsoft.com/office/powerpoint/2010/main" val="9825722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EA1AF51-FE4E-4141-9997-FF42552DC6BA}" type="slidenum">
              <a:rPr lang="de-DE"/>
              <a:pPr/>
              <a:t>3</a:t>
            </a:fld>
            <a:endParaRPr lang="de-DE"/>
          </a:p>
        </p:txBody>
      </p:sp>
      <p:sp>
        <p:nvSpPr>
          <p:cNvPr id="9218" name="Rectangle 2"/>
          <p:cNvSpPr>
            <a:spLocks noGrp="1" noRot="1" noChangeAspect="1" noChangeArrowheads="1" noTextEdit="1"/>
          </p:cNvSpPr>
          <p:nvPr>
            <p:ph type="sldImg"/>
          </p:nvPr>
        </p:nvSpPr>
        <p:spPr>
          <a:ln/>
        </p:spPr>
      </p:sp>
      <p:sp>
        <p:nvSpPr>
          <p:cNvPr id="9219" name="Rectangle 3"/>
          <p:cNvSpPr>
            <a:spLocks noGrp="1" noChangeArrowheads="1"/>
          </p:cNvSpPr>
          <p:nvPr>
            <p:ph type="body" idx="1"/>
          </p:nvPr>
        </p:nvSpPr>
        <p:spPr/>
        <p:txBody>
          <a:bodyPr/>
          <a:lstStyle/>
          <a:p>
            <a:r>
              <a:rPr lang="de-DE"/>
              <a:t>Anteile der vier Haupt-Produktsparten am Umsatz</a:t>
            </a:r>
          </a:p>
          <a:p>
            <a:endParaRPr lang="de-DE"/>
          </a:p>
          <a:p>
            <a:pPr>
              <a:buFontTx/>
              <a:buChar char="•"/>
            </a:pPr>
            <a:r>
              <a:rPr lang="de-DE" sz="1800">
                <a:sym typeface="Wingdings" pitchFamily="2" charset="2"/>
              </a:rPr>
              <a:t> orange		Fleisch, Fisch, Geflügel 20 % 	= 31,4 Mio</a:t>
            </a:r>
          </a:p>
          <a:p>
            <a:pPr>
              <a:buFontTx/>
              <a:buChar char="•"/>
            </a:pPr>
            <a:r>
              <a:rPr lang="de-DE" sz="1800">
                <a:sym typeface="Wingdings" pitchFamily="2" charset="2"/>
              </a:rPr>
              <a:t> weiß		Eier und Milchprodukte 19 % 	= 29,4 Mio</a:t>
            </a:r>
          </a:p>
          <a:p>
            <a:pPr>
              <a:buFontTx/>
              <a:buChar char="•"/>
            </a:pPr>
            <a:r>
              <a:rPr lang="de-DE" sz="1800">
                <a:sym typeface="Wingdings" pitchFamily="2" charset="2"/>
              </a:rPr>
              <a:t> blau		Obst und Gemüse 24 % 		= 37,4 Mio</a:t>
            </a:r>
          </a:p>
          <a:p>
            <a:pPr>
              <a:buFontTx/>
              <a:buChar char="•"/>
            </a:pPr>
            <a:r>
              <a:rPr lang="de-DE" sz="1800">
                <a:sym typeface="Wingdings" pitchFamily="2" charset="2"/>
              </a:rPr>
              <a:t> rot		Getreideerzeugnisse 37 % 	= 60 Mio</a:t>
            </a:r>
          </a:p>
        </p:txBody>
      </p:sp>
    </p:spTree>
    <p:extLst>
      <p:ext uri="{BB962C8B-B14F-4D97-AF65-F5344CB8AC3E}">
        <p14:creationId xmlns:p14="http://schemas.microsoft.com/office/powerpoint/2010/main" val="20419453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de-DE"/>
              <a:t>Titelmasterformat durch Klicken bearbeiten</a:t>
            </a:r>
          </a:p>
        </p:txBody>
      </p:sp>
      <p:sp>
        <p:nvSpPr>
          <p:cNvPr id="3" name="Unt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Formatvorlage des Untertitelmasters durch Klicken bearbeiten</a:t>
            </a:r>
          </a:p>
        </p:txBody>
      </p:sp>
      <p:sp>
        <p:nvSpPr>
          <p:cNvPr id="4" name="Datumsplatzhalter 3"/>
          <p:cNvSpPr>
            <a:spLocks noGrp="1"/>
          </p:cNvSpPr>
          <p:nvPr>
            <p:ph type="dt" sz="half" idx="10"/>
          </p:nvPr>
        </p:nvSpPr>
        <p:spPr/>
        <p:txBody>
          <a:bodyPr/>
          <a:lstStyle/>
          <a:p>
            <a:fld id="{44071170-53E5-4B0A-AA19-7DD6A1EFA276}" type="datetimeFigureOut">
              <a:rPr lang="de-DE" smtClean="0"/>
              <a:t>23.10.2019</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DDE1E36D-639A-4F30-A25B-669FEF4F4B5F}" type="slidenum">
              <a:rPr lang="de-DE" smtClean="0"/>
              <a:t>‹Nr.›</a:t>
            </a:fld>
            <a:endParaRPr lang="de-DE"/>
          </a:p>
        </p:txBody>
      </p:sp>
    </p:spTree>
    <p:extLst>
      <p:ext uri="{BB962C8B-B14F-4D97-AF65-F5344CB8AC3E}">
        <p14:creationId xmlns:p14="http://schemas.microsoft.com/office/powerpoint/2010/main" val="15338440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44071170-53E5-4B0A-AA19-7DD6A1EFA276}" type="datetimeFigureOut">
              <a:rPr lang="de-DE" smtClean="0"/>
              <a:t>23.10.2019</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DDE1E36D-639A-4F30-A25B-669FEF4F4B5F}" type="slidenum">
              <a:rPr lang="de-DE" smtClean="0"/>
              <a:t>‹Nr.›</a:t>
            </a:fld>
            <a:endParaRPr lang="de-DE"/>
          </a:p>
        </p:txBody>
      </p:sp>
    </p:spTree>
    <p:extLst>
      <p:ext uri="{BB962C8B-B14F-4D97-AF65-F5344CB8AC3E}">
        <p14:creationId xmlns:p14="http://schemas.microsoft.com/office/powerpoint/2010/main" val="19913572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724900" y="365125"/>
            <a:ext cx="2628900" cy="5811838"/>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838200" y="365125"/>
            <a:ext cx="7734300" cy="5811838"/>
          </a:xfrm>
        </p:spPr>
        <p:txBody>
          <a:bodyPr vert="eaVert"/>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44071170-53E5-4B0A-AA19-7DD6A1EFA276}" type="datetimeFigureOut">
              <a:rPr lang="de-DE" smtClean="0"/>
              <a:t>23.10.2019</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DDE1E36D-639A-4F30-A25B-669FEF4F4B5F}" type="slidenum">
              <a:rPr lang="de-DE" smtClean="0"/>
              <a:t>‹Nr.›</a:t>
            </a:fld>
            <a:endParaRPr lang="de-DE"/>
          </a:p>
        </p:txBody>
      </p:sp>
    </p:spTree>
    <p:extLst>
      <p:ext uri="{BB962C8B-B14F-4D97-AF65-F5344CB8AC3E}">
        <p14:creationId xmlns:p14="http://schemas.microsoft.com/office/powerpoint/2010/main" val="37441406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44071170-53E5-4B0A-AA19-7DD6A1EFA276}" type="datetimeFigureOut">
              <a:rPr lang="de-DE" smtClean="0"/>
              <a:t>23.10.2019</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DDE1E36D-639A-4F30-A25B-669FEF4F4B5F}" type="slidenum">
              <a:rPr lang="de-DE" smtClean="0"/>
              <a:t>‹Nr.›</a:t>
            </a:fld>
            <a:endParaRPr lang="de-DE"/>
          </a:p>
        </p:txBody>
      </p:sp>
    </p:spTree>
    <p:extLst>
      <p:ext uri="{BB962C8B-B14F-4D97-AF65-F5344CB8AC3E}">
        <p14:creationId xmlns:p14="http://schemas.microsoft.com/office/powerpoint/2010/main" val="37716299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de-DE"/>
              <a:t>Titelmasterformat durch Klicken bearbeiten</a:t>
            </a:r>
          </a:p>
        </p:txBody>
      </p:sp>
      <p:sp>
        <p:nvSpPr>
          <p:cNvPr id="3" name="Textplatzhalt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Formatvorlagen des Textmasters bearbeiten</a:t>
            </a:r>
          </a:p>
        </p:txBody>
      </p:sp>
      <p:sp>
        <p:nvSpPr>
          <p:cNvPr id="4" name="Datumsplatzhalter 3"/>
          <p:cNvSpPr>
            <a:spLocks noGrp="1"/>
          </p:cNvSpPr>
          <p:nvPr>
            <p:ph type="dt" sz="half" idx="10"/>
          </p:nvPr>
        </p:nvSpPr>
        <p:spPr/>
        <p:txBody>
          <a:bodyPr/>
          <a:lstStyle/>
          <a:p>
            <a:fld id="{44071170-53E5-4B0A-AA19-7DD6A1EFA276}" type="datetimeFigureOut">
              <a:rPr lang="de-DE" smtClean="0"/>
              <a:t>23.10.2019</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DDE1E36D-639A-4F30-A25B-669FEF4F4B5F}" type="slidenum">
              <a:rPr lang="de-DE" smtClean="0"/>
              <a:t>‹Nr.›</a:t>
            </a:fld>
            <a:endParaRPr lang="de-DE"/>
          </a:p>
        </p:txBody>
      </p:sp>
    </p:spTree>
    <p:extLst>
      <p:ext uri="{BB962C8B-B14F-4D97-AF65-F5344CB8AC3E}">
        <p14:creationId xmlns:p14="http://schemas.microsoft.com/office/powerpoint/2010/main" val="42467858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838200" y="1825625"/>
            <a:ext cx="5181600" cy="4351338"/>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6172200" y="1825625"/>
            <a:ext cx="5181600" cy="4351338"/>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p:cNvSpPr>
            <a:spLocks noGrp="1"/>
          </p:cNvSpPr>
          <p:nvPr>
            <p:ph type="dt" sz="half" idx="10"/>
          </p:nvPr>
        </p:nvSpPr>
        <p:spPr/>
        <p:txBody>
          <a:bodyPr/>
          <a:lstStyle/>
          <a:p>
            <a:fld id="{44071170-53E5-4B0A-AA19-7DD6A1EFA276}" type="datetimeFigureOut">
              <a:rPr lang="de-DE" smtClean="0"/>
              <a:t>23.10.2019</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DDE1E36D-639A-4F30-A25B-669FEF4F4B5F}" type="slidenum">
              <a:rPr lang="de-DE" smtClean="0"/>
              <a:t>‹Nr.›</a:t>
            </a:fld>
            <a:endParaRPr lang="de-DE"/>
          </a:p>
        </p:txBody>
      </p:sp>
    </p:spTree>
    <p:extLst>
      <p:ext uri="{BB962C8B-B14F-4D97-AF65-F5344CB8AC3E}">
        <p14:creationId xmlns:p14="http://schemas.microsoft.com/office/powerpoint/2010/main" val="17400322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de-DE"/>
              <a:t>Titelmasterformat durch Klicken bearbeiten</a:t>
            </a:r>
          </a:p>
        </p:txBody>
      </p:sp>
      <p:sp>
        <p:nvSpPr>
          <p:cNvPr id="3" name="Textplatzhalt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Formatvorlagen des Textmasters bearbeiten</a:t>
            </a:r>
          </a:p>
        </p:txBody>
      </p:sp>
      <p:sp>
        <p:nvSpPr>
          <p:cNvPr id="4" name="Inhaltsplatzhalter 3"/>
          <p:cNvSpPr>
            <a:spLocks noGrp="1"/>
          </p:cNvSpPr>
          <p:nvPr>
            <p:ph sz="half" idx="2"/>
          </p:nvPr>
        </p:nvSpPr>
        <p:spPr>
          <a:xfrm>
            <a:off x="839788" y="2505075"/>
            <a:ext cx="5157787" cy="3684588"/>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Formatvorlagen des Textmasters bearbeiten</a:t>
            </a:r>
          </a:p>
        </p:txBody>
      </p:sp>
      <p:sp>
        <p:nvSpPr>
          <p:cNvPr id="6" name="Inhaltsplatzhalter 5"/>
          <p:cNvSpPr>
            <a:spLocks noGrp="1"/>
          </p:cNvSpPr>
          <p:nvPr>
            <p:ph sz="quarter" idx="4"/>
          </p:nvPr>
        </p:nvSpPr>
        <p:spPr>
          <a:xfrm>
            <a:off x="6172200" y="2505075"/>
            <a:ext cx="5183188" cy="3684588"/>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44071170-53E5-4B0A-AA19-7DD6A1EFA276}" type="datetimeFigureOut">
              <a:rPr lang="de-DE" smtClean="0"/>
              <a:t>23.10.2019</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DDE1E36D-639A-4F30-A25B-669FEF4F4B5F}" type="slidenum">
              <a:rPr lang="de-DE" smtClean="0"/>
              <a:t>‹Nr.›</a:t>
            </a:fld>
            <a:endParaRPr lang="de-DE"/>
          </a:p>
        </p:txBody>
      </p:sp>
    </p:spTree>
    <p:extLst>
      <p:ext uri="{BB962C8B-B14F-4D97-AF65-F5344CB8AC3E}">
        <p14:creationId xmlns:p14="http://schemas.microsoft.com/office/powerpoint/2010/main" val="6709781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2"/>
          <p:cNvSpPr>
            <a:spLocks noGrp="1"/>
          </p:cNvSpPr>
          <p:nvPr>
            <p:ph type="dt" sz="half" idx="10"/>
          </p:nvPr>
        </p:nvSpPr>
        <p:spPr/>
        <p:txBody>
          <a:bodyPr/>
          <a:lstStyle/>
          <a:p>
            <a:fld id="{44071170-53E5-4B0A-AA19-7DD6A1EFA276}" type="datetimeFigureOut">
              <a:rPr lang="de-DE" smtClean="0"/>
              <a:t>23.10.2019</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DDE1E36D-639A-4F30-A25B-669FEF4F4B5F}" type="slidenum">
              <a:rPr lang="de-DE" smtClean="0"/>
              <a:t>‹Nr.›</a:t>
            </a:fld>
            <a:endParaRPr lang="de-DE"/>
          </a:p>
        </p:txBody>
      </p:sp>
    </p:spTree>
    <p:extLst>
      <p:ext uri="{BB962C8B-B14F-4D97-AF65-F5344CB8AC3E}">
        <p14:creationId xmlns:p14="http://schemas.microsoft.com/office/powerpoint/2010/main" val="39643511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44071170-53E5-4B0A-AA19-7DD6A1EFA276}" type="datetimeFigureOut">
              <a:rPr lang="de-DE" smtClean="0"/>
              <a:t>23.10.2019</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DDE1E36D-639A-4F30-A25B-669FEF4F4B5F}" type="slidenum">
              <a:rPr lang="de-DE" smtClean="0"/>
              <a:t>‹Nr.›</a:t>
            </a:fld>
            <a:endParaRPr lang="de-DE"/>
          </a:p>
        </p:txBody>
      </p:sp>
    </p:spTree>
    <p:extLst>
      <p:ext uri="{BB962C8B-B14F-4D97-AF65-F5344CB8AC3E}">
        <p14:creationId xmlns:p14="http://schemas.microsoft.com/office/powerpoint/2010/main" val="38622496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Titelmasterformat durch Klicken bearbeiten</a:t>
            </a:r>
          </a:p>
        </p:txBody>
      </p:sp>
      <p:sp>
        <p:nvSpPr>
          <p:cNvPr id="3" name="Inhaltsplatzhalt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Formatvorlagen des Textmasters bearbeiten</a:t>
            </a:r>
          </a:p>
        </p:txBody>
      </p:sp>
      <p:sp>
        <p:nvSpPr>
          <p:cNvPr id="5" name="Datumsplatzhalter 4"/>
          <p:cNvSpPr>
            <a:spLocks noGrp="1"/>
          </p:cNvSpPr>
          <p:nvPr>
            <p:ph type="dt" sz="half" idx="10"/>
          </p:nvPr>
        </p:nvSpPr>
        <p:spPr/>
        <p:txBody>
          <a:bodyPr/>
          <a:lstStyle/>
          <a:p>
            <a:fld id="{44071170-53E5-4B0A-AA19-7DD6A1EFA276}" type="datetimeFigureOut">
              <a:rPr lang="de-DE" smtClean="0"/>
              <a:t>23.10.2019</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DDE1E36D-639A-4F30-A25B-669FEF4F4B5F}" type="slidenum">
              <a:rPr lang="de-DE" smtClean="0"/>
              <a:t>‹Nr.›</a:t>
            </a:fld>
            <a:endParaRPr lang="de-DE"/>
          </a:p>
        </p:txBody>
      </p:sp>
    </p:spTree>
    <p:extLst>
      <p:ext uri="{BB962C8B-B14F-4D97-AF65-F5344CB8AC3E}">
        <p14:creationId xmlns:p14="http://schemas.microsoft.com/office/powerpoint/2010/main" val="9221635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Titelmasterformat durch Klicken bearbeiten</a:t>
            </a:r>
          </a:p>
        </p:txBody>
      </p:sp>
      <p:sp>
        <p:nvSpPr>
          <p:cNvPr id="3" name="Bildplatzhalt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Formatvorlagen des Textmasters bearbeiten</a:t>
            </a:r>
          </a:p>
        </p:txBody>
      </p:sp>
      <p:sp>
        <p:nvSpPr>
          <p:cNvPr id="5" name="Datumsplatzhalter 4"/>
          <p:cNvSpPr>
            <a:spLocks noGrp="1"/>
          </p:cNvSpPr>
          <p:nvPr>
            <p:ph type="dt" sz="half" idx="10"/>
          </p:nvPr>
        </p:nvSpPr>
        <p:spPr/>
        <p:txBody>
          <a:bodyPr/>
          <a:lstStyle/>
          <a:p>
            <a:fld id="{44071170-53E5-4B0A-AA19-7DD6A1EFA276}" type="datetimeFigureOut">
              <a:rPr lang="de-DE" smtClean="0"/>
              <a:t>23.10.2019</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DDE1E36D-639A-4F30-A25B-669FEF4F4B5F}" type="slidenum">
              <a:rPr lang="de-DE" smtClean="0"/>
              <a:t>‹Nr.›</a:t>
            </a:fld>
            <a:endParaRPr lang="de-DE"/>
          </a:p>
        </p:txBody>
      </p:sp>
    </p:spTree>
    <p:extLst>
      <p:ext uri="{BB962C8B-B14F-4D97-AF65-F5344CB8AC3E}">
        <p14:creationId xmlns:p14="http://schemas.microsoft.com/office/powerpoint/2010/main" val="28297284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Titelmasterformat durch Klicken bearbeiten</a:t>
            </a:r>
          </a:p>
        </p:txBody>
      </p:sp>
      <p:sp>
        <p:nvSpPr>
          <p:cNvPr id="3" name="Textplatzhalt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4071170-53E5-4B0A-AA19-7DD6A1EFA276}" type="datetimeFigureOut">
              <a:rPr lang="de-DE" smtClean="0"/>
              <a:t>23.10.2019</a:t>
            </a:fld>
            <a:endParaRPr lang="de-DE"/>
          </a:p>
        </p:txBody>
      </p:sp>
      <p:sp>
        <p:nvSpPr>
          <p:cNvPr id="5" name="Fußzeilenplatzhalt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DE1E36D-639A-4F30-A25B-669FEF4F4B5F}" type="slidenum">
              <a:rPr lang="de-DE" smtClean="0"/>
              <a:t>‹Nr.›</a:t>
            </a:fld>
            <a:endParaRPr lang="de-DE"/>
          </a:p>
        </p:txBody>
      </p:sp>
    </p:spTree>
    <p:extLst>
      <p:ext uri="{BB962C8B-B14F-4D97-AF65-F5344CB8AC3E}">
        <p14:creationId xmlns:p14="http://schemas.microsoft.com/office/powerpoint/2010/main" val="255420163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microsoft.com/office/2007/relationships/hdphoto" Target="../media/hdphoto1.wdp"/><Relationship Id="rId13" Type="http://schemas.openxmlformats.org/officeDocument/2006/relationships/image" Target="../media/image4.png"/><Relationship Id="rId3" Type="http://schemas.openxmlformats.org/officeDocument/2006/relationships/audio" Target="../media/audio1.wav"/><Relationship Id="rId7" Type="http://schemas.openxmlformats.org/officeDocument/2006/relationships/image" Target="../media/image1.png"/><Relationship Id="rId12" Type="http://schemas.microsoft.com/office/2007/relationships/hdphoto" Target="../media/hdphoto3.wdp"/><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audio" Target="../media/audio4.wav"/><Relationship Id="rId11" Type="http://schemas.openxmlformats.org/officeDocument/2006/relationships/image" Target="../media/image3.png"/><Relationship Id="rId5" Type="http://schemas.openxmlformats.org/officeDocument/2006/relationships/audio" Target="../media/audio3.wav"/><Relationship Id="rId10" Type="http://schemas.microsoft.com/office/2007/relationships/hdphoto" Target="../media/hdphoto2.wdp"/><Relationship Id="rId4" Type="http://schemas.openxmlformats.org/officeDocument/2006/relationships/audio" Target="../media/audio2.wav"/><Relationship Id="rId9" Type="http://schemas.openxmlformats.org/officeDocument/2006/relationships/image" Target="../media/image2.png"/><Relationship Id="rId14" Type="http://schemas.microsoft.com/office/2007/relationships/hdphoto" Target="../media/hdphoto4.wdp"/></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p:txBody>
          <a:bodyPr/>
          <a:lstStyle/>
          <a:p>
            <a:r>
              <a:rPr lang="de-DE" sz="5400" dirty="0"/>
              <a:t>Äppelmann Naturkost</a:t>
            </a:r>
          </a:p>
        </p:txBody>
      </p:sp>
      <p:sp>
        <p:nvSpPr>
          <p:cNvPr id="3075" name="Rectangle 3"/>
          <p:cNvSpPr>
            <a:spLocks noGrp="1" noChangeArrowheads="1"/>
          </p:cNvSpPr>
          <p:nvPr>
            <p:ph type="subTitle" idx="1"/>
          </p:nvPr>
        </p:nvSpPr>
        <p:spPr>
          <a:xfrm>
            <a:off x="6888163" y="5516564"/>
            <a:ext cx="3808412" cy="865187"/>
          </a:xfrm>
        </p:spPr>
        <p:txBody>
          <a:bodyPr/>
          <a:lstStyle/>
          <a:p>
            <a:r>
              <a:rPr lang="de-DE" dirty="0"/>
              <a:t>... ist das lecker!</a:t>
            </a:r>
          </a:p>
        </p:txBody>
      </p:sp>
      <p:pic>
        <p:nvPicPr>
          <p:cNvPr id="5" name="Grafik 4"/>
          <p:cNvPicPr/>
          <p:nvPr/>
        </p:nvPicPr>
        <p:blipFill rotWithShape="1">
          <a:blip r:embed="rId7" cstate="print">
            <a:extLst>
              <a:ext uri="{BEBA8EAE-BF5A-486C-A8C5-ECC9F3942E4B}">
                <a14:imgProps xmlns:a14="http://schemas.microsoft.com/office/drawing/2010/main">
                  <a14:imgLayer r:embed="rId8">
                    <a14:imgEffect>
                      <a14:backgroundRemoval t="17083" b="97083" l="11719" r="91719">
                        <a14:backgroundMark x1="32344" y1="82708" x2="44688" y2="93958"/>
                        <a14:backgroundMark x1="54688" y1="91875" x2="68438" y2="87708"/>
                      </a14:backgroundRemoval>
                    </a14:imgEffect>
                    <a14:imgEffect>
                      <a14:artisticCutout/>
                    </a14:imgEffect>
                  </a14:imgLayer>
                </a14:imgProps>
              </a:ext>
              <a:ext uri="{28A0092B-C50C-407E-A947-70E740481C1C}">
                <a14:useLocalDpi xmlns:a14="http://schemas.microsoft.com/office/drawing/2010/main" val="0"/>
              </a:ext>
            </a:extLst>
          </a:blip>
          <a:srcRect l="20318" t="18060" r="20485" b="2676"/>
          <a:stretch/>
        </p:blipFill>
        <p:spPr bwMode="auto">
          <a:xfrm>
            <a:off x="4190982" y="5038474"/>
            <a:ext cx="1290674" cy="1296143"/>
          </a:xfrm>
          <a:prstGeom prst="rect">
            <a:avLst/>
          </a:prstGeom>
          <a:ln>
            <a:noFill/>
          </a:ln>
          <a:extLst>
            <a:ext uri="{53640926-AAD7-44D8-BBD7-CCE9431645EC}">
              <a14:shadowObscured xmlns:a14="http://schemas.microsoft.com/office/drawing/2010/main"/>
            </a:ext>
          </a:extLst>
        </p:spPr>
      </p:pic>
      <p:pic>
        <p:nvPicPr>
          <p:cNvPr id="6" name="Grafik 5"/>
          <p:cNvPicPr/>
          <p:nvPr/>
        </p:nvPicPr>
        <p:blipFill rotWithShape="1">
          <a:blip r:embed="rId9" cstate="print">
            <a:extLst>
              <a:ext uri="{BEBA8EAE-BF5A-486C-A8C5-ECC9F3942E4B}">
                <a14:imgProps xmlns:a14="http://schemas.microsoft.com/office/drawing/2010/main">
                  <a14:imgLayer r:embed="rId10">
                    <a14:imgEffect>
                      <a14:backgroundRemoval t="7507" b="96515" l="3911" r="98045">
                        <a14:foregroundMark x1="60615" y1="10992" x2="62570" y2="9115"/>
                      </a14:backgroundRemoval>
                    </a14:imgEffect>
                    <a14:imgEffect>
                      <a14:artisticCutout/>
                    </a14:imgEffect>
                  </a14:imgLayer>
                </a14:imgProps>
              </a:ext>
              <a:ext uri="{28A0092B-C50C-407E-A947-70E740481C1C}">
                <a14:useLocalDpi xmlns:a14="http://schemas.microsoft.com/office/drawing/2010/main" val="0"/>
              </a:ext>
            </a:extLst>
          </a:blip>
          <a:srcRect t="5630"/>
          <a:stretch/>
        </p:blipFill>
        <p:spPr bwMode="auto">
          <a:xfrm>
            <a:off x="2855640" y="4351465"/>
            <a:ext cx="981692" cy="965448"/>
          </a:xfrm>
          <a:prstGeom prst="rect">
            <a:avLst/>
          </a:prstGeom>
          <a:noFill/>
          <a:ln>
            <a:noFill/>
          </a:ln>
          <a:extLst>
            <a:ext uri="{53640926-AAD7-44D8-BBD7-CCE9431645EC}">
              <a14:shadowObscured xmlns:a14="http://schemas.microsoft.com/office/drawing/2010/main"/>
            </a:ext>
          </a:extLst>
        </p:spPr>
      </p:pic>
      <p:pic>
        <p:nvPicPr>
          <p:cNvPr id="7" name="Grafik 6"/>
          <p:cNvPicPr/>
          <p:nvPr/>
        </p:nvPicPr>
        <p:blipFill>
          <a:blip r:embed="rId11" cstate="print">
            <a:extLst>
              <a:ext uri="{BEBA8EAE-BF5A-486C-A8C5-ECC9F3942E4B}">
                <a14:imgProps xmlns:a14="http://schemas.microsoft.com/office/drawing/2010/main">
                  <a14:imgLayer r:embed="rId12">
                    <a14:imgEffect>
                      <a14:backgroundRemoval t="1302" b="99219" l="193" r="99422"/>
                    </a14:imgEffect>
                    <a14:imgEffect>
                      <a14:artisticCutout/>
                    </a14:imgEffect>
                  </a14:imgLayer>
                </a14:imgProps>
              </a:ext>
              <a:ext uri="{28A0092B-C50C-407E-A947-70E740481C1C}">
                <a14:useLocalDpi xmlns:a14="http://schemas.microsoft.com/office/drawing/2010/main" val="0"/>
              </a:ext>
            </a:extLst>
          </a:blip>
          <a:srcRect/>
          <a:stretch>
            <a:fillRect/>
          </a:stretch>
        </p:blipFill>
        <p:spPr bwMode="auto">
          <a:xfrm>
            <a:off x="2166335" y="4896342"/>
            <a:ext cx="1943735" cy="1438275"/>
          </a:xfrm>
          <a:prstGeom prst="rect">
            <a:avLst/>
          </a:prstGeom>
          <a:noFill/>
          <a:ln>
            <a:noFill/>
          </a:ln>
        </p:spPr>
      </p:pic>
      <p:pic>
        <p:nvPicPr>
          <p:cNvPr id="8" name="Grafik 7"/>
          <p:cNvPicPr/>
          <p:nvPr/>
        </p:nvPicPr>
        <p:blipFill>
          <a:blip r:embed="rId13" cstate="print">
            <a:extLst>
              <a:ext uri="{BEBA8EAE-BF5A-486C-A8C5-ECC9F3942E4B}">
                <a14:imgProps xmlns:a14="http://schemas.microsoft.com/office/drawing/2010/main">
                  <a14:imgLayer r:embed="rId14">
                    <a14:imgEffect>
                      <a14:backgroundRemoval t="0" b="97608" l="0" r="99320"/>
                    </a14:imgEffect>
                    <a14:imgEffect>
                      <a14:artisticCutout/>
                    </a14:imgEffect>
                    <a14:imgEffect>
                      <a14:saturation sat="300000"/>
                    </a14:imgEffect>
                  </a14:imgLayer>
                </a14:imgProps>
              </a:ext>
              <a:ext uri="{28A0092B-C50C-407E-A947-70E740481C1C}">
                <a14:useLocalDpi xmlns:a14="http://schemas.microsoft.com/office/drawing/2010/main" val="0"/>
              </a:ext>
            </a:extLst>
          </a:blip>
          <a:srcRect/>
          <a:stretch>
            <a:fillRect/>
          </a:stretch>
        </p:blipFill>
        <p:spPr bwMode="auto">
          <a:xfrm>
            <a:off x="4511825" y="4246337"/>
            <a:ext cx="408305" cy="580390"/>
          </a:xfrm>
          <a:prstGeom prst="rect">
            <a:avLst/>
          </a:prstGeom>
          <a:noFill/>
          <a:ln>
            <a:noFill/>
          </a:ln>
        </p:spPr>
      </p:pic>
    </p:spTree>
    <p:extLst>
      <p:ext uri="{BB962C8B-B14F-4D97-AF65-F5344CB8AC3E}">
        <p14:creationId xmlns:p14="http://schemas.microsoft.com/office/powerpoint/2010/main" val="2479151379"/>
      </p:ext>
    </p:extLst>
  </p:cSld>
  <p:clrMapOvr>
    <a:masterClrMapping/>
  </p:clrMapOvr>
  <p:transition advTm="8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path" presetSubtype="0" accel="50000" decel="50000" fill="hold" nodeType="withEffect">
                                  <p:stCondLst>
                                    <p:cond delay="0"/>
                                  </p:stCondLst>
                                  <p:childTnLst>
                                    <p:animMotion origin="layout" path="M 0.54897 -0.29468 L 0.54897 -0.29468 C 0.52279 -0.29259 0.53412 -0.29607 0.51459 -0.28727 C 0.51029 -0.28542 0.50456 -0.2831 0.50105 -0.27986 C 0.49818 -0.27755 0.4948 -0.27639 0.49272 -0.27245 C 0.48881 -0.26574 0.49089 -0.26783 0.48647 -0.26505 C 0.48503 -0.2632 0.48334 -0.26204 0.4823 -0.25949 C 0.47592 -0.2463 0.48764 -0.26181 0.47813 -0.25023 C 0.47735 -0.24792 0.47683 -0.24514 0.47605 -0.24283 C 0.47514 -0.24074 0.47383 -0.23935 0.47292 -0.23727 C 0.47201 -0.23565 0.47149 -0.23357 0.47084 -0.23171 C 0.46941 -0.2287 0.46785 -0.22593 0.46667 -0.22245 C 0.46576 -0.22037 0.46537 -0.21759 0.46459 -0.21505 C 0.46329 -0.21134 0.46173 -0.20764 0.46042 -0.20394 C 0.45964 -0.20208 0.45886 -0.20046 0.45834 -0.19838 C 0.45365 -0.18218 0.45704 -0.19259 0.45209 -0.17986 C 0.45131 -0.17824 0.45079 -0.17616 0.45001 -0.17431 C 0.44714 -0.16829 0.44701 -0.16945 0.44376 -0.16505 C 0.44232 -0.16343 0.44102 -0.16134 0.43959 -0.15949 C 0.43751 -0.15718 0.43269 -0.15208 0.43022 -0.15023 C 0.42813 -0.14884 0.42592 -0.14815 0.42397 -0.14653 C 0.42279 -0.14583 0.42201 -0.14375 0.42084 -0.14283 C 0.4185 -0.14167 0.40613 -0.13935 0.40522 -0.13912 C 0.39857 -0.13982 0.39193 -0.14005 0.38542 -0.14097 C 0.38321 -0.14144 0.38113 -0.14167 0.37917 -0.14283 C 0.37722 -0.14421 0.37579 -0.14722 0.37397 -0.14838 C 0.37188 -0.14977 0.36967 -0.14954 0.36772 -0.15023 C 0.36654 -0.1507 0.36563 -0.15162 0.36459 -0.15208 C 0.36316 -0.15301 0.36173 -0.15324 0.36042 -0.15394 C 0.35717 -0.15579 0.35417 -0.1581 0.35105 -0.15949 C 0.34818 -0.16088 0.34532 -0.16181 0.34272 -0.1632 C 0.33633 -0.16713 0.34076 -0.16667 0.33542 -0.16875 C 0.33334 -0.16968 0.33113 -0.16991 0.32917 -0.1706 C 0.328 -0.17107 0.32709 -0.17222 0.32605 -0.17245 C 0.32136 -0.17431 0.31238 -0.17546 0.30834 -0.17616 C 0.29115 -0.1757 0.26303 -0.18009 0.24167 -0.17245 C 0.24024 -0.17199 0.23881 -0.1713 0.23751 -0.1706 C 0.23191 -0.16852 0.22852 -0.16829 0.22292 -0.1632 C 0.22032 -0.16111 0.21772 -0.15926 0.21563 -0.15579 C 0.21446 -0.15417 0.21355 -0.15208 0.21251 -0.15023 C 0.21147 -0.14884 0.21029 -0.14815 0.20938 -0.14653 C 0.20782 -0.14445 0.20665 -0.14144 0.20522 -0.13912 C 0.20417 -0.13773 0.203 -0.13704 0.20209 -0.13542 C 0.20092 -0.1338 0.20001 -0.13171 0.19897 -0.12986 C 0.19792 -0.12847 0.19675 -0.12778 0.19584 -0.12616 C 0.19467 -0.12454 0.19389 -0.12222 0.19272 -0.1206 C 0.19167 -0.11968 0.1905 -0.11968 0.18959 -0.11875 C 0.18594 -0.11574 0.18647 -0.11366 0.1823 -0.11134 C 0.17436 -0.10741 0.16863 -0.10718 0.16042 -0.10579 C 0.14962 -0.10648 0.13881 -0.10671 0.12813 -0.10764 C 0.12566 -0.10787 0.12318 -0.10903 0.12084 -0.10949 C 0.11732 -0.11042 0.11381 -0.11088 0.11042 -0.11134 L 0.06042 -0.10949 C 0.05613 -0.10926 0.04727 -0.1 0.04584 -0.09838 C 0.04402 -0.09653 0.04232 -0.09445 0.04063 -0.09283 C 0.03894 -0.09144 0.03699 -0.09074 0.03542 -0.08912 C 0.03386 -0.08773 0.03256 -0.08542 0.03126 -0.08357 C 0.03022 -0.08241 0.02917 -0.08125 0.02813 -0.07986 C 0.02292 -0.0662 0.02956 -0.0831 0.02292 -0.06875 C 0.02201 -0.06713 0.02149 -0.06528 0.02084 -0.0632 C 0.01967 -0.06019 0.01902 -0.05671 0.01772 -0.05394 C 0.0168 -0.05232 0.01563 -0.05162 0.01459 -0.05023 C 0.01381 -0.04792 0.01303 -0.04537 0.01251 -0.04283 C 0.01199 -0.0412 0.01186 -0.03912 0.01147 -0.03727 C 0.01081 -0.03495 0.0099 -0.03264 0.00938 -0.02986 C 0.00886 -0.02755 0.00886 -0.02477 0.00834 -0.02245 C 0.00717 -0.01852 0.00495 -0.01574 0.00417 -0.01134 C 0.00378 -0.00949 0.00365 -0.00764 0.00313 -0.00579 C 0.00222 -0.0037 7.91667E-6 -0.00023 7.91667E-6 -0.00023 " pathEditMode="relative" ptsTypes="AAAAAAAAAAAAAAAAAAAAAAAAAAAAAAAAAAAAAAAAAAAAAAAAAAAAAAAAAAAAAAAAAAAAA">
                                      <p:cBhvr>
                                        <p:cTn id="6" dur="2000" fill="hold"/>
                                        <p:tgtEl>
                                          <p:spTgt spid="5"/>
                                        </p:tgtEl>
                                        <p:attrNameLst>
                                          <p:attrName>ppt_x</p:attrName>
                                          <p:attrName>ppt_y</p:attrName>
                                        </p:attrNameLst>
                                      </p:cBhvr>
                                    </p:animMotion>
                                  </p:childTnLst>
                                  <p:subTnLst>
                                    <p:audio>
                                      <p:cMediaNode>
                                        <p:cTn display="0" masterRel="sameClick">
                                          <p:stCondLst>
                                            <p:cond evt="begin" delay="0">
                                              <p:tn val="5"/>
                                            </p:cond>
                                          </p:stCondLst>
                                          <p:endCondLst>
                                            <p:cond evt="onStopAudio" delay="0">
                                              <p:tgtEl>
                                                <p:sldTgt/>
                                              </p:tgtEl>
                                            </p:cond>
                                          </p:endCondLst>
                                        </p:cTn>
                                        <p:tgtEl>
                                          <p:sndTgt r:embed="rId3" name="drumroll.wav"/>
                                        </p:tgtEl>
                                      </p:cMediaNode>
                                    </p:audio>
                                  </p:subTnLst>
                                </p:cTn>
                              </p:par>
                              <p:par>
                                <p:cTn id="7" presetID="0" presetClass="path" presetSubtype="0" accel="50000" decel="50000" fill="hold" nodeType="withEffect">
                                  <p:stCondLst>
                                    <p:cond delay="0"/>
                                  </p:stCondLst>
                                  <p:childTnLst>
                                    <p:animMotion origin="layout" path="M 0.42812 -0.63542 L 0.42812 -0.63542 C 0.42318 -0.63495 0.41836 -0.63472 0.41354 -0.63356 C 0.40846 -0.63264 0.40989 -0.63125 0.40521 -0.62801 C 0.40377 -0.62731 0.40234 -0.62708 0.40104 -0.62616 C 0.39857 -0.62477 0.39349 -0.61921 0.39167 -0.6169 C 0.38945 -0.61458 0.3875 -0.61181 0.38542 -0.60972 C 0.37917 -0.60347 0.38542 -0.61343 0.37812 -0.60393 C 0.37682 -0.60255 0.37617 -0.6 0.375 -0.59838 C 0.37265 -0.5956 0.37018 -0.59444 0.36771 -0.59282 C 0.36588 -0.59051 0.36406 -0.58819 0.3625 -0.58565 C 0.36133 -0.5838 0.36055 -0.58148 0.35937 -0.57986 C 0.35807 -0.57847 0.35651 -0.57755 0.35521 -0.57616 C 0.35208 -0.56921 0.35182 -0.56759 0.34792 -0.56134 C 0.34648 -0.55949 0.34492 -0.55787 0.34375 -0.55602 C 0.3418 -0.55301 0.3401 -0.55 0.33854 -0.54653 C 0.33737 -0.54444 0.33659 -0.54143 0.33542 -0.53912 C 0.33411 -0.53704 0.33255 -0.53565 0.33125 -0.53356 C 0.33021 -0.53056 0.3293 -0.52731 0.32812 -0.52431 C 0.32344 -0.51389 0.32474 -0.52106 0.32187 -0.51134 C 0.32031 -0.50671 0.31901 -0.50162 0.31771 -0.49653 C 0.31614 -0.49143 0.31523 -0.48912 0.31458 -0.48356 C 0.31406 -0.48056 0.31393 -0.47755 0.31354 -0.47431 C 0.3125 -0.46713 0.31185 -0.46806 0.31042 -0.45972 C 0.30989 -0.45648 0.30963 -0.45347 0.30937 -0.45023 C 0.30963 -0.42199 0.30976 -0.39352 0.31042 -0.36505 C 0.31042 -0.36204 0.31107 -0.35903 0.31146 -0.35579 C 0.31172 -0.35231 0.31172 -0.34838 0.3125 -0.34468 C 0.31289 -0.34259 0.3138 -0.3412 0.31458 -0.33912 C 0.31562 -0.33611 0.31653 -0.3331 0.31771 -0.32986 C 0.31836 -0.32801 0.31914 -0.32639 0.31979 -0.32431 C 0.32331 -0.31319 0.322 -0.31111 0.32917 -0.29838 C 0.34414 -0.27176 0.32526 -0.3044 0.33646 -0.2875 C 0.33789 -0.28518 0.33893 -0.28194 0.34062 -0.27986 C 0.34245 -0.27755 0.34479 -0.27616 0.34687 -0.27431 C 0.34792 -0.27199 0.34844 -0.26875 0.35 -0.26713 C 0.35182 -0.26481 0.35625 -0.26319 0.35625 -0.26319 C 0.35755 -0.26134 0.35898 -0.25972 0.36042 -0.25764 C 0.36263 -0.2544 0.36419 -0.25116 0.36562 -0.24653 C 0.36706 -0.2419 0.36979 -0.23171 0.36979 -0.23171 C 0.37005 -0.22801 0.37031 -0.22431 0.37083 -0.22083 C 0.37109 -0.21829 0.37187 -0.21574 0.37187 -0.21319 C 0.37187 -0.19838 0.37161 -0.18356 0.37083 -0.16898 C 0.37057 -0.1662 0.36927 -0.16389 0.36875 -0.16134 C 0.36784 -0.15787 0.36562 -0.14329 0.36562 -0.14282 C 0.36367 -0.13681 0.36068 -0.13194 0.35833 -0.12616 C 0.35716 -0.12384 0.35625 -0.1213 0.35521 -0.11875 C 0.35417 -0.11643 0.35299 -0.11412 0.35208 -0.11134 C 0.3513 -0.10949 0.35091 -0.10741 0.35 -0.10579 C 0.347 -0.10162 0.34362 -0.09884 0.34062 -0.09468 C 0.33932 -0.09329 0.33867 -0.09051 0.3375 -0.08912 C 0.33476 -0.08657 0.33008 -0.08518 0.32708 -0.08356 C 0.32591 -0.0831 0.325 -0.08241 0.32396 -0.08171 C 0.32213 -0.08102 0.32044 -0.08079 0.31875 -0.07986 C 0.31693 -0.07893 0.31536 -0.07685 0.31354 -0.07616 C 0.30937 -0.075 0.30521 -0.075 0.30104 -0.07431 C 0.29088 -0.075 0.28086 -0.075 0.27083 -0.07616 C 0.26732 -0.07685 0.25807 -0.08056 0.25417 -0.08356 C 0.25221 -0.08518 0.25065 -0.08727 0.24896 -0.08912 C 0.24674 -0.09167 0.23698 -0.10208 0.23333 -0.10764 C 0.23177 -0.10995 0.23047 -0.11273 0.22917 -0.11505 C 0.22838 -0.11829 0.22799 -0.12153 0.22708 -0.12431 C 0.2263 -0.12662 0.22474 -0.12778 0.22396 -0.12986 C 0.22265 -0.13287 0.22187 -0.13611 0.22083 -0.13912 C 0.22005 -0.1412 0.21927 -0.14282 0.21875 -0.14468 C 0.21015 -0.17523 0.22265 -0.13681 0.21354 -0.15949 C 0.20768 -0.17384 0.21706 -0.1625 0.20521 -0.18356 C 0.20377 -0.18611 0.20221 -0.18843 0.20104 -0.19097 C 0.19974 -0.19398 0.19922 -0.19768 0.19792 -0.20023 C 0.197 -0.20208 0.1957 -0.20255 0.19479 -0.20417 C 0.19362 -0.20579 0.19284 -0.2081 0.19167 -0.20949 C 0.18763 -0.21481 0.18711 -0.21481 0.18333 -0.2169 C 0.18255 -0.21898 0.18216 -0.22106 0.18125 -0.22245 C 0.18034 -0.22384 0.17903 -0.22361 0.17812 -0.22431 C 0.17695 -0.22546 0.17604 -0.22708 0.175 -0.22801 C 0.17331 -0.22963 0.17148 -0.23056 0.16979 -0.23171 C 0.16875 -0.23356 0.16784 -0.23611 0.16667 -0.2375 C 0.16536 -0.23866 0.1638 -0.23843 0.1625 -0.23912 C 0.16133 -0.23981 0.16042 -0.24051 0.15937 -0.24097 C 0.15755 -0.2419 0.15586 -0.24213 0.15417 -0.24282 C 0.15299 -0.24352 0.15208 -0.24421 0.15104 -0.24468 C 0.14687 -0.24653 0.14258 -0.24745 0.13854 -0.24838 C 0.13672 -0.24977 0.13515 -0.25208 0.13333 -0.25231 C 0.12799 -0.25278 0.12252 -0.2537 0.11771 -0.25023 C 0.11484 -0.24838 0.11406 -0.2419 0.1125 -0.2375 C 0.10443 -0.21505 0.11706 -0.24583 0.10729 -0.22245 C 0.10286 -0.19907 0.11015 -0.23657 0.10417 -0.21134 C 0.10351 -0.20903 0.10364 -0.20648 0.10312 -0.20417 C 0.1026 -0.20208 0.10143 -0.20046 0.10104 -0.19838 C 0.10013 -0.19491 0.09961 -0.19097 0.09896 -0.1875 C 0.09778 -0.18125 0.09765 -0.18148 0.09687 -0.17431 C 0.09648 -0.1713 0.09648 -0.16806 0.09583 -0.16505 C 0.09466 -0.16065 0.09284 -0.15671 0.09167 -0.15208 C 0.09114 -0.15046 0.09101 -0.14838 0.09062 -0.14653 C 0.08997 -0.14468 0.08906 -0.14306 0.08854 -0.14097 C 0.08763 -0.13819 0.08724 -0.13472 0.08646 -0.13171 C 0.08555 -0.12917 0.08424 -0.12685 0.08333 -0.12431 C 0.08177 -0.12083 0.08073 -0.11667 0.07917 -0.11319 C 0.07656 -0.1081 0.07278 -0.1044 0.07083 -0.09838 C 0.06979 -0.09537 0.06875 -0.09213 0.06771 -0.08912 C 0.06536 -0.08333 0.06055 -0.07315 0.05833 -0.06875 C 0.05664 -0.06574 0.05469 -0.06273 0.05312 -0.05949 C 0.05091 -0.05532 0.04896 -0.05093 0.04687 -0.04653 C 0.04479 -0.04282 0.04271 -0.03912 0.04062 -0.03542 C 0.03698 -0.02917 0.03776 -0.02986 0.03333 -0.02431 C 0.02161 -0.00995 0.03138 -0.02106 0.02396 -0.01505 C 0.01719 -0.00995 0.01849 -0.00903 0.01146 -0.00579 C 0.01002 -0.00532 0.00859 -0.00463 0.00729 -0.00393 C 0.00547 -0.00347 0.00377 -0.00301 0.00208 -0.00208 C 0.0013 -0.00185 0.00065 -0.00093 4.16667E-7 -0.00023 L 4.16667E-7 -0.00023 " pathEditMode="relative" ptsTypes="AAAAAAAAAAAAAAAAAAAAAAAAAAAAAAAAAAAAAAAAAAAAAAAAAAAAAAAAAAAAAAAAAAAAAAAAAAAAAAAAAAAAAAAAAAAAAAAAAAAAAAAAAAAAAAA">
                                      <p:cBhvr>
                                        <p:cTn id="8" dur="2000" fill="hold"/>
                                        <p:tgtEl>
                                          <p:spTgt spid="8"/>
                                        </p:tgtEl>
                                        <p:attrNameLst>
                                          <p:attrName>ppt_x</p:attrName>
                                          <p:attrName>ppt_y</p:attrName>
                                        </p:attrNameLst>
                                      </p:cBhvr>
                                    </p:animMotion>
                                  </p:childTnLst>
                                  <p:subTnLst>
                                    <p:audio>
                                      <p:cMediaNode>
                                        <p:cTn display="0" masterRel="sameClick">
                                          <p:stCondLst>
                                            <p:cond evt="begin" delay="0">
                                              <p:tn val="7"/>
                                            </p:cond>
                                          </p:stCondLst>
                                          <p:endCondLst>
                                            <p:cond evt="onStopAudio" delay="0">
                                              <p:tgtEl>
                                                <p:sldTgt/>
                                              </p:tgtEl>
                                            </p:cond>
                                          </p:endCondLst>
                                        </p:cTn>
                                        <p:tgtEl>
                                          <p:sndTgt r:embed="rId4" name="chimes.wav"/>
                                        </p:tgtEl>
                                      </p:cMediaNode>
                                    </p:audio>
                                  </p:subTnLst>
                                </p:cTn>
                              </p:par>
                              <p:par>
                                <p:cTn id="9" presetID="0" presetClass="path" presetSubtype="0" accel="50000" decel="50000" fill="hold" nodeType="withEffect">
                                  <p:stCondLst>
                                    <p:cond delay="0"/>
                                  </p:stCondLst>
                                  <p:childTnLst>
                                    <p:animMotion origin="layout" path="M -0.19531 -0.70301 L -0.19531 -0.70301 C -0.1957 -0.69699 -0.19662 -0.69074 -0.19635 -0.68449 C -0.19622 -0.67639 -0.19505 -0.66852 -0.19427 -0.66042 C -0.19401 -0.6581 -0.19388 -0.65555 -0.19323 -0.65301 C -0.19284 -0.65116 -0.1918 -0.64954 -0.19115 -0.64745 C -0.1901 -0.64398 -0.18932 -0.63981 -0.18802 -0.63634 C -0.18724 -0.63426 -0.18594 -0.63287 -0.1849 -0.63079 C -0.18203 -0.62454 -0.18346 -0.62454 -0.17969 -0.61782 C -0.17891 -0.61643 -0.1776 -0.61574 -0.17656 -0.61412 C -0.17552 -0.6125 -0.17461 -0.61018 -0.17344 -0.60856 C -0.17149 -0.60602 -0.16914 -0.60417 -0.16719 -0.60116 C -0.15899 -0.58935 -0.16563 -0.59352 -0.15781 -0.59005 C -0.15612 -0.58819 -0.15456 -0.58611 -0.1526 -0.58449 C -0.14714 -0.58009 -0.14583 -0.58102 -0.1401 -0.57893 C -0.1388 -0.57847 -0.13737 -0.57778 -0.13594 -0.57708 C -0.13425 -0.57662 -0.13255 -0.57616 -0.13073 -0.57523 C -0.12865 -0.5743 -0.12656 -0.57292 -0.12448 -0.57153 C -0.11094 -0.57292 -0.09753 -0.575 -0.08385 -0.57523 C -0.05833 -0.57616 -0.07214 -0.57662 -0.06198 -0.57153 C -0.05925 -0.57037 -0.05638 -0.56944 -0.05365 -0.56782 C -0.05143 -0.56667 -0.04727 -0.56412 -0.04531 -0.56227 C -0.04388 -0.56088 -0.04258 -0.55856 -0.04115 -0.55671 C -0.03919 -0.55417 -0.03685 -0.55231 -0.0349 -0.5493 C -0.03372 -0.54745 -0.03294 -0.54421 -0.03177 -0.5419 C -0.03021 -0.53866 -0.02852 -0.53565 -0.02656 -0.53264 C -0.025 -0.53009 -0.02305 -0.52801 -0.02135 -0.52523 C -0.01888 -0.5213 -0.0151 -0.51389 -0.01406 -0.50856 L -0.01302 -0.50301 C -0.01341 -0.49444 -0.01328 -0.48565 -0.01406 -0.47708 C -0.01471 -0.4713 -0.0194 -0.46829 -0.02135 -0.46597 C -0.02539 -0.4618 -0.02448 -0.46227 -0.02865 -0.45671 C -0.02969 -0.45555 -0.03073 -0.45417 -0.03177 -0.45301 C -0.03281 -0.45231 -0.03399 -0.45208 -0.0349 -0.45116 C -0.03633 -0.45023 -0.03763 -0.44838 -0.03906 -0.44745 C -0.04649 -0.44329 -0.04206 -0.44792 -0.0474 -0.44375 C -0.05274 -0.43981 -0.05026 -0.44005 -0.05573 -0.43819 C -0.06471 -0.43542 -0.07383 -0.43542 -0.08281 -0.43264 C -0.08425 -0.43241 -0.08568 -0.43148 -0.08698 -0.43079 C -0.0888 -0.43032 -0.0905 -0.42986 -0.09219 -0.42893 C -0.09336 -0.42847 -0.09427 -0.42778 -0.09531 -0.42708 C -0.09818 -0.42592 -0.10091 -0.42477 -0.10365 -0.42338 C -0.10508 -0.42292 -0.10664 -0.42268 -0.10781 -0.42153 C -0.11432 -0.41597 -0.11081 -0.41944 -0.11823 -0.41042 L -0.12135 -0.40671 C -0.1224 -0.40555 -0.12344 -0.40417 -0.12448 -0.40301 C -0.12839 -0.39977 -0.12943 -0.3993 -0.13281 -0.39375 C -0.13503 -0.39028 -0.13672 -0.38565 -0.13906 -0.38264 C -0.1401 -0.38148 -0.14128 -0.38055 -0.14219 -0.37917 C -0.1444 -0.37546 -0.14844 -0.36782 -0.14844 -0.36782 C -0.14883 -0.36597 -0.14922 -0.36435 -0.14948 -0.36227 C -0.14987 -0.35995 -0.15013 -0.35741 -0.15052 -0.35486 C -0.15156 -0.35 -0.15274 -0.34514 -0.15365 -0.34028 C -0.15417 -0.33773 -0.1543 -0.33518 -0.15469 -0.33264 C -0.15534 -0.33009 -0.15625 -0.32778 -0.15677 -0.32523 C -0.15729 -0.32361 -0.15755 -0.32176 -0.15781 -0.31991 C -0.15912 -0.31204 -0.15912 -0.30995 -0.1599 -0.30139 C -0.15964 -0.27778 -0.16042 -0.25417 -0.15885 -0.23079 C -0.15859 -0.22639 -0.15612 -0.22338 -0.15469 -0.21967 C -0.15195 -0.21227 -0.15365 -0.21551 -0.14948 -0.21042 C -0.14844 -0.20278 -0.14896 -0.20208 -0.14531 -0.1956 C -0.14453 -0.19421 -0.1431 -0.19352 -0.14219 -0.1919 C -0.14063 -0.18912 -0.13971 -0.18542 -0.13802 -0.18264 C -0.1362 -0.17986 -0.13372 -0.17824 -0.13177 -0.17523 C -0.13034 -0.17315 -0.1293 -0.16991 -0.1276 -0.16782 C -0.12578 -0.16551 -0.12344 -0.16458 -0.12135 -0.16227 C -0.11992 -0.16088 -0.11875 -0.15856 -0.11719 -0.15671 C -0.11484 -0.15417 -0.11237 -0.15208 -0.1099 -0.1493 C -0.10885 -0.14838 -0.10794 -0.14653 -0.10677 -0.1456 C -0.10352 -0.14305 -0.09987 -0.14167 -0.09635 -0.14005 C -0.09531 -0.13889 -0.0944 -0.1375 -0.09323 -0.13634 C -0.08711 -0.13102 -0.07721 -0.13588 -0.0724 -0.13634 C -0.06133 -0.14143 -0.06732 -0.13935 -0.04531 -0.13634 C -0.04375 -0.13634 -0.03542 -0.13148 -0.0349 -0.13079 C -0.03086 -0.12616 -0.03307 -0.12801 -0.02865 -0.12523 C -0.0276 -0.11921 -0.02747 -0.11944 -0.02656 -0.11227 C -0.0263 -0.10926 -0.02617 -0.10602 -0.02552 -0.10301 C -0.02513 -0.10092 -0.02409 -0.09954 -0.02344 -0.09745 C -0.02305 -0.09583 -0.02305 -0.09375 -0.0224 -0.0919 C -0.02122 -0.08819 -0.01966 -0.08449 -0.01823 -0.08079 C -0.01589 -0.07454 -0.01706 -0.07685 -0.0151 -0.07338 L -0.0151 -0.07338 " pathEditMode="relative" ptsTypes="AAAAAAAAAAAAAAAAAAAAAAAAAAAAAAAAAAAAAAAAAAAAAAAAAAAAAAAAAAAAAAAAAAAAAAAAAAAAAAAAAA">
                                      <p:cBhvr>
                                        <p:cTn id="10" dur="2000" fill="hold"/>
                                        <p:tgtEl>
                                          <p:spTgt spid="6"/>
                                        </p:tgtEl>
                                        <p:attrNameLst>
                                          <p:attrName>ppt_x</p:attrName>
                                          <p:attrName>ppt_y</p:attrName>
                                        </p:attrNameLst>
                                      </p:cBhvr>
                                    </p:animMotion>
                                  </p:childTnLst>
                                  <p:subTnLst>
                                    <p:audio>
                                      <p:cMediaNode>
                                        <p:cTn display="0" masterRel="sameClick">
                                          <p:stCondLst>
                                            <p:cond evt="begin" delay="0">
                                              <p:tn val="9"/>
                                            </p:cond>
                                          </p:stCondLst>
                                          <p:endCondLst>
                                            <p:cond evt="onStopAudio" delay="0">
                                              <p:tgtEl>
                                                <p:sldTgt/>
                                              </p:tgtEl>
                                            </p:cond>
                                          </p:endCondLst>
                                        </p:cTn>
                                        <p:tgtEl>
                                          <p:sndTgt r:embed="rId5" name="breeze.wav"/>
                                        </p:tgtEl>
                                      </p:cMediaNode>
                                    </p:audio>
                                  </p:subTnLst>
                                </p:cTn>
                              </p:par>
                              <p:par>
                                <p:cTn id="11" presetID="0" presetClass="path" presetSubtype="0" accel="50000" decel="50000" fill="hold" nodeType="withEffect">
                                  <p:stCondLst>
                                    <p:cond delay="0"/>
                                  </p:stCondLst>
                                  <p:childTnLst>
                                    <p:animMotion origin="layout" path="M -0.21562 0.11274 L -0.21562 0.11274 C -0.21549 0.10857 -0.21601 0.08959 -0.21353 0.08125 C -0.21301 0.07917 -0.21249 0.07709 -0.21145 0.0757 C -0.21067 0.07431 -0.20937 0.07431 -0.20833 0.07385 C -0.20768 0.072 -0.20728 0.06968 -0.20624 0.06829 C -0.20546 0.0669 -0.20429 0.06644 -0.20312 0.06644 C -0.1914 0.06644 -0.17955 0.0676 -0.1677 0.06829 C -0.15494 0.07269 -0.1608 0.07107 -0.14999 0.07385 C -0.14869 0.075 -0.14739 0.07639 -0.14583 0.07755 C -0.14452 0.07825 -0.14309 0.07848 -0.14166 0.0794 C -0.14062 0.07987 -0.13971 0.08079 -0.13853 0.08125 C -0.13242 0.0838 -0.12929 0.08403 -0.12395 0.08681 C -0.12291 0.08727 -0.122 0.08797 -0.12083 0.08866 C -0.11952 0.08936 -0.11809 0.08959 -0.11666 0.09051 C -0.11458 0.09144 -0.11249 0.09283 -0.11041 0.09422 C -0.10937 0.09468 -0.10846 0.09537 -0.10728 0.09607 C -0.10455 0.09723 -0.10182 0.09885 -0.09895 0.09977 C -0.09478 0.10093 -0.09062 0.10162 -0.08645 0.10348 C -0.08515 0.10394 -0.08372 0.10487 -0.08228 0.10533 C -0.06132 0.10973 -0.05663 0.10926 -0.03437 0.11088 C -0.00689 0.1088 -0.0164 0.11713 -0.00312 0.10162 C -0.00208 0.10024 -0.00077 0.09954 5.20833E-6 0.09792 C 0.00456 0.08681 0.00209 0.09306 0.0073 0.0794 L 0.00938 0.07385 L 0.01147 0.06829 C 0.01107 0.05533 0.0112 0.04213 0.01042 0.0294 C 0.01003 0.02362 0.00834 0.01713 0.00626 0.01274 C 0.00522 0.01065 0.00404 0.00903 0.00313 0.00718 C -0.00286 -0.00555 0.00326 0.00556 5.20833E-6 -0.00023 L 5.20833E-6 -0.00023 " pathEditMode="relative" ptsTypes="AAAAAAAAAAAAAAAAAAAAAAAAAAAAAAA">
                                      <p:cBhvr>
                                        <p:cTn id="12" dur="2000" fill="hold"/>
                                        <p:tgtEl>
                                          <p:spTgt spid="7"/>
                                        </p:tgtEl>
                                        <p:attrNameLst>
                                          <p:attrName>ppt_x</p:attrName>
                                          <p:attrName>ppt_y</p:attrName>
                                        </p:attrNameLst>
                                      </p:cBhvr>
                                    </p:animMotion>
                                  </p:childTnLst>
                                  <p:subTnLst>
                                    <p:audio>
                                      <p:cMediaNode>
                                        <p:cTn display="0" masterRel="sameClick">
                                          <p:stCondLst>
                                            <p:cond evt="begin" delay="0">
                                              <p:tn val="11"/>
                                            </p:cond>
                                          </p:stCondLst>
                                          <p:endCondLst>
                                            <p:cond evt="onStopAudio" delay="0">
                                              <p:tgtEl>
                                                <p:sldTgt/>
                                              </p:tgtEl>
                                            </p:cond>
                                          </p:endCondLst>
                                        </p:cTn>
                                        <p:tgtEl>
                                          <p:sndTgt r:embed="rId6" name="applause.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de-DE"/>
              <a:t>Erfolge des letzten Jahres</a:t>
            </a:r>
          </a:p>
        </p:txBody>
      </p:sp>
      <p:sp>
        <p:nvSpPr>
          <p:cNvPr id="6147" name="Rectangle 3"/>
          <p:cNvSpPr>
            <a:spLocks noGrp="1" noChangeArrowheads="1"/>
          </p:cNvSpPr>
          <p:nvPr>
            <p:ph idx="1"/>
          </p:nvPr>
        </p:nvSpPr>
        <p:spPr/>
        <p:txBody>
          <a:bodyPr/>
          <a:lstStyle/>
          <a:p>
            <a:pPr marL="457200" indent="-457200">
              <a:spcBef>
                <a:spcPct val="35000"/>
              </a:spcBef>
            </a:pPr>
            <a:r>
              <a:rPr lang="de-DE" sz="3000" dirty="0"/>
              <a:t>Enorme Umsatzsteigerung</a:t>
            </a:r>
          </a:p>
          <a:p>
            <a:pPr marL="457200" indent="-457200">
              <a:spcBef>
                <a:spcPct val="35000"/>
              </a:spcBef>
            </a:pPr>
            <a:r>
              <a:rPr lang="de-DE" sz="3000" dirty="0"/>
              <a:t>Etablierung auf dem Markt</a:t>
            </a:r>
          </a:p>
          <a:p>
            <a:pPr marL="457200" indent="-457200">
              <a:spcBef>
                <a:spcPct val="35000"/>
              </a:spcBef>
            </a:pPr>
            <a:r>
              <a:rPr lang="de-DE" sz="3000" dirty="0"/>
              <a:t>Einführung weiterer Kontrollstufen </a:t>
            </a:r>
          </a:p>
          <a:p>
            <a:pPr marL="457200" indent="-457200">
              <a:spcBef>
                <a:spcPct val="35000"/>
              </a:spcBef>
            </a:pPr>
            <a:r>
              <a:rPr lang="de-DE" sz="3000" dirty="0"/>
              <a:t>Gleichmäßig hohe Produktqualität</a:t>
            </a:r>
          </a:p>
          <a:p>
            <a:pPr marL="457200" indent="-457200">
              <a:spcBef>
                <a:spcPct val="35000"/>
              </a:spcBef>
            </a:pPr>
            <a:r>
              <a:rPr lang="de-DE" sz="3000" dirty="0"/>
              <a:t>Verleihung des Gütesiegels </a:t>
            </a:r>
          </a:p>
          <a:p>
            <a:pPr marL="457200" indent="-457200">
              <a:spcBef>
                <a:spcPct val="35000"/>
              </a:spcBef>
            </a:pPr>
            <a:r>
              <a:rPr lang="de-DE" sz="3000" dirty="0"/>
              <a:t>Sehr gute Bewertungen in diversen Tests</a:t>
            </a:r>
          </a:p>
        </p:txBody>
      </p:sp>
    </p:spTree>
    <p:extLst>
      <p:ext uri="{BB962C8B-B14F-4D97-AF65-F5344CB8AC3E}">
        <p14:creationId xmlns:p14="http://schemas.microsoft.com/office/powerpoint/2010/main" val="3881691039"/>
      </p:ext>
    </p:extLst>
  </p:cSld>
  <p:clrMapOvr>
    <a:masterClrMapping/>
  </p:clrMapOvr>
  <p:transition advTm="8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grpId="0" nodeType="clickEffect">
                                  <p:stCondLst>
                                    <p:cond delay="0"/>
                                  </p:stCondLst>
                                  <p:childTnLst>
                                    <p:animClr clrSpc="rgb" dir="cw">
                                      <p:cBhvr override="childStyle">
                                        <p:cTn id="6" dur="3000" fill="hold"/>
                                        <p:tgtEl>
                                          <p:spTgt spid="6147">
                                            <p:txEl>
                                              <p:pRg st="0" end="0"/>
                                            </p:txEl>
                                          </p:spTgt>
                                        </p:tgtEl>
                                        <p:attrNameLst>
                                          <p:attrName>style.color</p:attrName>
                                        </p:attrNameLst>
                                      </p:cBhvr>
                                      <p:to>
                                        <a:schemeClr val="bg2"/>
                                      </p:to>
                                    </p:animClr>
                                  </p:childTnLst>
                                </p:cTn>
                              </p:par>
                            </p:childTnLst>
                          </p:cTn>
                        </p:par>
                      </p:childTnLst>
                    </p:cTn>
                  </p:par>
                  <p:par>
                    <p:cTn id="7" fill="hold">
                      <p:stCondLst>
                        <p:cond delay="indefinite"/>
                      </p:stCondLst>
                      <p:childTnLst>
                        <p:par>
                          <p:cTn id="8" fill="hold">
                            <p:stCondLst>
                              <p:cond delay="0"/>
                            </p:stCondLst>
                            <p:childTnLst>
                              <p:par>
                                <p:cTn id="9" presetID="3" presetClass="emph" presetSubtype="2" fill="hold" grpId="0" nodeType="clickEffect">
                                  <p:stCondLst>
                                    <p:cond delay="0"/>
                                  </p:stCondLst>
                                  <p:childTnLst>
                                    <p:animClr clrSpc="rgb" dir="cw">
                                      <p:cBhvr override="childStyle">
                                        <p:cTn id="10" dur="3000" fill="hold"/>
                                        <p:tgtEl>
                                          <p:spTgt spid="6147">
                                            <p:txEl>
                                              <p:pRg st="1" end="1"/>
                                            </p:txEl>
                                          </p:spTgt>
                                        </p:tgtEl>
                                        <p:attrNameLst>
                                          <p:attrName>style.color</p:attrName>
                                        </p:attrNameLst>
                                      </p:cBhvr>
                                      <p:to>
                                        <a:schemeClr val="bg2"/>
                                      </p:to>
                                    </p:animClr>
                                  </p:childTnLst>
                                </p:cTn>
                              </p:par>
                            </p:childTnLst>
                          </p:cTn>
                        </p:par>
                      </p:childTnLst>
                    </p:cTn>
                  </p:par>
                  <p:par>
                    <p:cTn id="11" fill="hold">
                      <p:stCondLst>
                        <p:cond delay="indefinite"/>
                      </p:stCondLst>
                      <p:childTnLst>
                        <p:par>
                          <p:cTn id="12" fill="hold">
                            <p:stCondLst>
                              <p:cond delay="0"/>
                            </p:stCondLst>
                            <p:childTnLst>
                              <p:par>
                                <p:cTn id="13" presetID="3" presetClass="emph" presetSubtype="2" fill="hold" grpId="0" nodeType="clickEffect">
                                  <p:stCondLst>
                                    <p:cond delay="0"/>
                                  </p:stCondLst>
                                  <p:childTnLst>
                                    <p:animClr clrSpc="rgb" dir="cw">
                                      <p:cBhvr override="childStyle">
                                        <p:cTn id="14" dur="3000" fill="hold"/>
                                        <p:tgtEl>
                                          <p:spTgt spid="6147">
                                            <p:txEl>
                                              <p:pRg st="2" end="2"/>
                                            </p:txEl>
                                          </p:spTgt>
                                        </p:tgtEl>
                                        <p:attrNameLst>
                                          <p:attrName>style.color</p:attrName>
                                        </p:attrNameLst>
                                      </p:cBhvr>
                                      <p:to>
                                        <a:schemeClr val="bg2"/>
                                      </p:to>
                                    </p:animClr>
                                  </p:childTnLst>
                                </p:cTn>
                              </p:par>
                            </p:childTnLst>
                          </p:cTn>
                        </p:par>
                      </p:childTnLst>
                    </p:cTn>
                  </p:par>
                  <p:par>
                    <p:cTn id="15" fill="hold">
                      <p:stCondLst>
                        <p:cond delay="indefinite"/>
                      </p:stCondLst>
                      <p:childTnLst>
                        <p:par>
                          <p:cTn id="16" fill="hold">
                            <p:stCondLst>
                              <p:cond delay="0"/>
                            </p:stCondLst>
                            <p:childTnLst>
                              <p:par>
                                <p:cTn id="17" presetID="3" presetClass="emph" presetSubtype="2" fill="hold" grpId="0" nodeType="clickEffect">
                                  <p:stCondLst>
                                    <p:cond delay="0"/>
                                  </p:stCondLst>
                                  <p:childTnLst>
                                    <p:animClr clrSpc="rgb" dir="cw">
                                      <p:cBhvr override="childStyle">
                                        <p:cTn id="18" dur="3000" fill="hold"/>
                                        <p:tgtEl>
                                          <p:spTgt spid="6147">
                                            <p:txEl>
                                              <p:pRg st="3" end="3"/>
                                            </p:txEl>
                                          </p:spTgt>
                                        </p:tgtEl>
                                        <p:attrNameLst>
                                          <p:attrName>style.color</p:attrName>
                                        </p:attrNameLst>
                                      </p:cBhvr>
                                      <p:to>
                                        <a:schemeClr val="bg2"/>
                                      </p:to>
                                    </p:animClr>
                                  </p:childTnLst>
                                </p:cTn>
                              </p:par>
                            </p:childTnLst>
                          </p:cTn>
                        </p:par>
                      </p:childTnLst>
                    </p:cTn>
                  </p:par>
                  <p:par>
                    <p:cTn id="19" fill="hold">
                      <p:stCondLst>
                        <p:cond delay="indefinite"/>
                      </p:stCondLst>
                      <p:childTnLst>
                        <p:par>
                          <p:cTn id="20" fill="hold">
                            <p:stCondLst>
                              <p:cond delay="0"/>
                            </p:stCondLst>
                            <p:childTnLst>
                              <p:par>
                                <p:cTn id="21" presetID="3" presetClass="emph" presetSubtype="2" fill="hold" grpId="0" nodeType="clickEffect">
                                  <p:stCondLst>
                                    <p:cond delay="0"/>
                                  </p:stCondLst>
                                  <p:childTnLst>
                                    <p:animClr clrSpc="rgb" dir="cw">
                                      <p:cBhvr override="childStyle">
                                        <p:cTn id="22" dur="3000" fill="hold"/>
                                        <p:tgtEl>
                                          <p:spTgt spid="6147">
                                            <p:txEl>
                                              <p:pRg st="4" end="4"/>
                                            </p:txEl>
                                          </p:spTgt>
                                        </p:tgtEl>
                                        <p:attrNameLst>
                                          <p:attrName>style.color</p:attrName>
                                        </p:attrNameLst>
                                      </p:cBhvr>
                                      <p:to>
                                        <a:schemeClr val="bg2"/>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de-DE" dirty="0"/>
              <a:t>Anteile der Produktsparten</a:t>
            </a:r>
          </a:p>
        </p:txBody>
      </p:sp>
      <p:graphicFrame>
        <p:nvGraphicFramePr>
          <p:cNvPr id="6" name="Object 3"/>
          <p:cNvGraphicFramePr>
            <a:graphicFrameLocks noGrp="1" noChangeAspect="1"/>
          </p:cNvGraphicFramePr>
          <p:nvPr>
            <p:ph idx="1"/>
          </p:nvPr>
        </p:nvGraphicFramePr>
        <p:xfrm>
          <a:off x="1981200" y="1600201"/>
          <a:ext cx="8229600" cy="452437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9060258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6">
                                            <p:graphicEl>
                                              <a:chart seriesIdx="-4" categoryIdx="0" bldStep="category"/>
                                            </p:graphicEl>
                                          </p:spTgt>
                                        </p:tgtEl>
                                        <p:attrNameLst>
                                          <p:attrName>style.visibility</p:attrName>
                                        </p:attrNameLst>
                                      </p:cBhvr>
                                      <p:to>
                                        <p:strVal val="visible"/>
                                      </p:to>
                                    </p:set>
                                    <p:animEffect transition="in" filter="wheel(1)">
                                      <p:cBhvr>
                                        <p:cTn id="7" dur="2000"/>
                                        <p:tgtEl>
                                          <p:spTgt spid="6">
                                            <p:graphicEl>
                                              <a:chart seriesIdx="-4" categoryIdx="0" bldStep="category"/>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6">
                                            <p:graphicEl>
                                              <a:chart seriesIdx="-4" categoryIdx="1" bldStep="category"/>
                                            </p:graphicEl>
                                          </p:spTgt>
                                        </p:tgtEl>
                                        <p:attrNameLst>
                                          <p:attrName>style.visibility</p:attrName>
                                        </p:attrNameLst>
                                      </p:cBhvr>
                                      <p:to>
                                        <p:strVal val="visible"/>
                                      </p:to>
                                    </p:set>
                                    <p:animEffect transition="in" filter="wheel(1)">
                                      <p:cBhvr>
                                        <p:cTn id="12" dur="2000"/>
                                        <p:tgtEl>
                                          <p:spTgt spid="6">
                                            <p:graphicEl>
                                              <a:chart seriesIdx="-4" categoryIdx="1" bldStep="category"/>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grpId="0" nodeType="clickEffect">
                                  <p:stCondLst>
                                    <p:cond delay="0"/>
                                  </p:stCondLst>
                                  <p:childTnLst>
                                    <p:set>
                                      <p:cBhvr>
                                        <p:cTn id="16" dur="1" fill="hold">
                                          <p:stCondLst>
                                            <p:cond delay="0"/>
                                          </p:stCondLst>
                                        </p:cTn>
                                        <p:tgtEl>
                                          <p:spTgt spid="6">
                                            <p:graphicEl>
                                              <a:chart seriesIdx="-4" categoryIdx="2" bldStep="category"/>
                                            </p:graphicEl>
                                          </p:spTgt>
                                        </p:tgtEl>
                                        <p:attrNameLst>
                                          <p:attrName>style.visibility</p:attrName>
                                        </p:attrNameLst>
                                      </p:cBhvr>
                                      <p:to>
                                        <p:strVal val="visible"/>
                                      </p:to>
                                    </p:set>
                                    <p:animEffect transition="in" filter="wheel(1)">
                                      <p:cBhvr>
                                        <p:cTn id="17" dur="2000"/>
                                        <p:tgtEl>
                                          <p:spTgt spid="6">
                                            <p:graphicEl>
                                              <a:chart seriesIdx="-4" categoryIdx="2" bldStep="category"/>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grpId="0" nodeType="clickEffect">
                                  <p:stCondLst>
                                    <p:cond delay="0"/>
                                  </p:stCondLst>
                                  <p:childTnLst>
                                    <p:set>
                                      <p:cBhvr>
                                        <p:cTn id="21" dur="1" fill="hold">
                                          <p:stCondLst>
                                            <p:cond delay="0"/>
                                          </p:stCondLst>
                                        </p:cTn>
                                        <p:tgtEl>
                                          <p:spTgt spid="6">
                                            <p:graphicEl>
                                              <a:chart seriesIdx="-4" categoryIdx="3" bldStep="category"/>
                                            </p:graphicEl>
                                          </p:spTgt>
                                        </p:tgtEl>
                                        <p:attrNameLst>
                                          <p:attrName>style.visibility</p:attrName>
                                        </p:attrNameLst>
                                      </p:cBhvr>
                                      <p:to>
                                        <p:strVal val="visible"/>
                                      </p:to>
                                    </p:set>
                                    <p:animEffect transition="in" filter="wheel(1)">
                                      <p:cBhvr>
                                        <p:cTn id="22" dur="2000"/>
                                        <p:tgtEl>
                                          <p:spTgt spid="6">
                                            <p:graphicEl>
                                              <a:chart seriesIdx="-4" categoryIdx="3" bldStep="category"/>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uiExpand="1">
        <p:bldSub>
          <a:bldChart bld="category" animBg="0"/>
        </p:bldSub>
      </p:bldGraphic>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p:cNvSpPr>
            <a:spLocks noGrp="1"/>
          </p:cNvSpPr>
          <p:nvPr>
            <p:ph type="title"/>
          </p:nvPr>
        </p:nvSpPr>
        <p:spPr>
          <a:xfrm>
            <a:off x="1955800" y="571488"/>
            <a:ext cx="8229600" cy="1143000"/>
          </a:xfrm>
        </p:spPr>
        <p:txBody>
          <a:bodyPr/>
          <a:lstStyle/>
          <a:p>
            <a:r>
              <a:rPr lang="de-DE" dirty="0"/>
              <a:t>Erfolge</a:t>
            </a:r>
          </a:p>
        </p:txBody>
      </p:sp>
      <p:graphicFrame>
        <p:nvGraphicFramePr>
          <p:cNvPr id="4" name="Inhaltsplatzhalter 3"/>
          <p:cNvGraphicFramePr>
            <a:graphicFrameLocks noGrp="1"/>
          </p:cNvGraphicFramePr>
          <p:nvPr>
            <p:ph idx="1"/>
          </p:nvPr>
        </p:nvGraphicFramePr>
        <p:xfrm>
          <a:off x="1738282" y="1714488"/>
          <a:ext cx="8929718" cy="35004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2261135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2" fill="hold" grpId="0" nodeType="clickEffect">
                                  <p:stCondLst>
                                    <p:cond delay="0"/>
                                  </p:stCondLst>
                                  <p:childTnLst>
                                    <p:set>
                                      <p:cBhvr>
                                        <p:cTn id="6" dur="1" fill="hold">
                                          <p:stCondLst>
                                            <p:cond delay="0"/>
                                          </p:stCondLst>
                                        </p:cTn>
                                        <p:tgtEl>
                                          <p:spTgt spid="4">
                                            <p:graphicEl>
                                              <a:dgm id="{5B654F51-4985-420F-BD4E-40E85A5D36A8}"/>
                                            </p:graphicEl>
                                          </p:spTgt>
                                        </p:tgtEl>
                                        <p:attrNameLst>
                                          <p:attrName>style.visibility</p:attrName>
                                        </p:attrNameLst>
                                      </p:cBhvr>
                                      <p:to>
                                        <p:strVal val="visible"/>
                                      </p:to>
                                    </p:set>
                                    <p:anim calcmode="lin" valueType="num">
                                      <p:cBhvr additive="base">
                                        <p:cTn id="7" dur="2000" fill="hold"/>
                                        <p:tgtEl>
                                          <p:spTgt spid="4">
                                            <p:graphicEl>
                                              <a:dgm id="{5B654F51-4985-420F-BD4E-40E85A5D36A8}"/>
                                            </p:graphicEl>
                                          </p:spTgt>
                                        </p:tgtEl>
                                        <p:attrNameLst>
                                          <p:attrName>ppt_x</p:attrName>
                                        </p:attrNameLst>
                                      </p:cBhvr>
                                      <p:tavLst>
                                        <p:tav tm="0">
                                          <p:val>
                                            <p:strVal val="0-#ppt_w/2"/>
                                          </p:val>
                                        </p:tav>
                                        <p:tav tm="100000">
                                          <p:val>
                                            <p:strVal val="#ppt_x"/>
                                          </p:val>
                                        </p:tav>
                                      </p:tavLst>
                                    </p:anim>
                                    <p:anim calcmode="lin" valueType="num">
                                      <p:cBhvr additive="base">
                                        <p:cTn id="8" dur="2000" fill="hold"/>
                                        <p:tgtEl>
                                          <p:spTgt spid="4">
                                            <p:graphicEl>
                                              <a:dgm id="{5B654F51-4985-420F-BD4E-40E85A5D36A8}"/>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uiExpand="1">
        <p:bldSub>
          <a:bldDgm bld="one"/>
        </p:bldSub>
      </p:bldGraphic>
    </p:bldLst>
  </p:timing>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 ma:contentTypeID="0x010100836E93974DE7E0448DB42DDCBB8F0581" ma:contentTypeVersion="9" ma:contentTypeDescription="Ein neues Dokument erstellen." ma:contentTypeScope="" ma:versionID="376e831f0414ef421c3eb24df887be0f">
  <xsd:schema xmlns:xsd="http://www.w3.org/2001/XMLSchema" xmlns:xs="http://www.w3.org/2001/XMLSchema" xmlns:p="http://schemas.microsoft.com/office/2006/metadata/properties" xmlns:ns2="fc3f67b7-4e1d-4c89-bb2e-ae4b8b5d69df" xmlns:ns3="9a368bf2-ed05-4aa2-af06-b7a648b01e63" targetNamespace="http://schemas.microsoft.com/office/2006/metadata/properties" ma:root="true" ma:fieldsID="1ac15629f476b026b03829b70d4ac205" ns2:_="" ns3:_="">
    <xsd:import namespace="fc3f67b7-4e1d-4c89-bb2e-ae4b8b5d69df"/>
    <xsd:import namespace="9a368bf2-ed05-4aa2-af06-b7a648b01e63"/>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3:SharedWithUsers" minOccurs="0"/>
                <xsd:element ref="ns3:SharedWithDetails"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c3f67b7-4e1d-4c89-bb2e-ae4b8b5d69df"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DateTaken" ma:index="10" nillable="true" ma:displayName="MediaServiceDateTaken" ma:description="" ma:hidden="true" ma:internalName="MediaServiceDateTaken" ma:readOnly="true">
      <xsd:simpleType>
        <xsd:restriction base="dms:Text"/>
      </xsd:simpleType>
    </xsd:element>
    <xsd:element name="MediaServiceAutoTags" ma:index="11" nillable="true" ma:displayName="MediaServiceAutoTags" ma:description="" ma:internalName="MediaServiceAutoTags" ma:readOnly="true">
      <xsd:simpleType>
        <xsd:restriction base="dms:Text"/>
      </xsd:simpleType>
    </xsd:element>
    <xsd:element name="MediaServiceOCR" ma:index="14" nillable="true" ma:displayName="MediaServiceOCR"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a368bf2-ed05-4aa2-af06-b7a648b01e63" elementFormDefault="qualified">
    <xsd:import namespace="http://schemas.microsoft.com/office/2006/documentManagement/types"/>
    <xsd:import namespace="http://schemas.microsoft.com/office/infopath/2007/PartnerControls"/>
    <xsd:element name="SharedWithUsers" ma:index="12" nillable="true" ma:displayName="Freigegeben für"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Freigegeben für -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44614495-64D4-4A8B-81A3-0D8F2A5EE8D4}"/>
</file>

<file path=customXml/itemProps2.xml><?xml version="1.0" encoding="utf-8"?>
<ds:datastoreItem xmlns:ds="http://schemas.openxmlformats.org/officeDocument/2006/customXml" ds:itemID="{F9570190-D15B-4904-A949-221043AD8E53}"/>
</file>

<file path=customXml/itemProps3.xml><?xml version="1.0" encoding="utf-8"?>
<ds:datastoreItem xmlns:ds="http://schemas.openxmlformats.org/officeDocument/2006/customXml" ds:itemID="{CB073086-F8F1-40F2-BC38-ED3AB1EECE3D}"/>
</file>

<file path=docProps/app.xml><?xml version="1.0" encoding="utf-8"?>
<Properties xmlns="http://schemas.openxmlformats.org/officeDocument/2006/extended-properties" xmlns:vt="http://schemas.openxmlformats.org/officeDocument/2006/docPropsVTypes">
  <TotalTime>0</TotalTime>
  <Words>285</Words>
  <Application>Microsoft Office PowerPoint</Application>
  <PresentationFormat>Breitbild</PresentationFormat>
  <Paragraphs>41</Paragraphs>
  <Slides>4</Slides>
  <Notes>3</Notes>
  <HiddenSlides>0</HiddenSlides>
  <MMClips>0</MMClips>
  <ScaleCrop>false</ScaleCrop>
  <HeadingPairs>
    <vt:vector size="6" baseType="variant">
      <vt:variant>
        <vt:lpstr>Verwendete Schriftarten</vt:lpstr>
      </vt:variant>
      <vt:variant>
        <vt:i4>3</vt:i4>
      </vt:variant>
      <vt:variant>
        <vt:lpstr>Design</vt:lpstr>
      </vt:variant>
      <vt:variant>
        <vt:i4>1</vt:i4>
      </vt:variant>
      <vt:variant>
        <vt:lpstr>Folientitel</vt:lpstr>
      </vt:variant>
      <vt:variant>
        <vt:i4>4</vt:i4>
      </vt:variant>
    </vt:vector>
  </HeadingPairs>
  <TitlesOfParts>
    <vt:vector size="8" baseType="lpstr">
      <vt:lpstr>Arial</vt:lpstr>
      <vt:lpstr>Calibri</vt:lpstr>
      <vt:lpstr>Calibri Light</vt:lpstr>
      <vt:lpstr>Office</vt:lpstr>
      <vt:lpstr>Äppelmann Naturkost</vt:lpstr>
      <vt:lpstr>Erfolge des letzten Jahres</vt:lpstr>
      <vt:lpstr>Anteile der Produktsparten</vt:lpstr>
      <vt:lpstr>Erfolge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Äppelmann Naturkost</dc:title>
  <dc:creator>Lina Wagner</dc:creator>
  <cp:lastModifiedBy>Beatrice Gubler</cp:lastModifiedBy>
  <cp:revision>5</cp:revision>
  <dcterms:created xsi:type="dcterms:W3CDTF">2015-11-24T13:09:32Z</dcterms:created>
  <dcterms:modified xsi:type="dcterms:W3CDTF">2019-10-23T11:29:16Z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0x010100836E93974DE7E0448DB42DDCBB8F0581</vt:lpwstr>
  </property>
</Properties>
</file>