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1.xml" ContentType="application/vnd.openxmlformats-officedocument.presentationml.slide+xml"/>
  <Override PartName="/ppt/slides/slide16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1.xml" ContentType="application/vnd.openxmlformats-officedocument.drawingml.chart+xml"/>
  <Override PartName="/ppt/theme/theme1.xml" ContentType="application/vnd.openxmlformats-officedocument.theme+xml"/>
  <Override PartName="/ppt/charts/style1.xml" ContentType="application/vnd.ms-office.chartstyle+xml"/>
  <Override PartName="/ppt/charts/colors1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3.xml" ContentType="application/vnd.ms-office.chartcolorstyle+xml"/>
  <Override PartName="/ppt/charts/chart3.xml" ContentType="application/vnd.openxmlformats-officedocument.drawingml.chart+xml"/>
  <Override PartName="/ppt/charts/colors2.xml" ContentType="application/vnd.ms-office.chartcolor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inleitung" id="{BC28A512-F548-44D5-8739-C88974816015}">
          <p14:sldIdLst>
            <p14:sldId id="256"/>
            <p14:sldId id="257"/>
          </p14:sldIdLst>
        </p14:section>
        <p14:section name="Mission" id="{39C280A4-516F-4C16-9495-643CB41DAF59}">
          <p14:sldIdLst>
            <p14:sldId id="258"/>
            <p14:sldId id="259"/>
            <p14:sldId id="260"/>
            <p14:sldId id="261"/>
            <p14:sldId id="262"/>
          </p14:sldIdLst>
        </p14:section>
        <p14:section name="Marketing" id="{AA1B7E64-068E-4AFD-89C4-E6CD469111EE}">
          <p14:sldIdLst>
            <p14:sldId id="263"/>
            <p14:sldId id="264"/>
            <p14:sldId id="265"/>
            <p14:sldId id="266"/>
          </p14:sldIdLst>
        </p14:section>
        <p14:section name="Vertrieb" id="{AEB78652-5D54-4146-92A1-FC2A42AC7D5D}">
          <p14:sldIdLst>
            <p14:sldId id="267"/>
            <p14:sldId id="268"/>
            <p14:sldId id="269"/>
          </p14:sldIdLst>
        </p14:section>
        <p14:section name="Support" id="{799332A8-622A-4A64-B7BD-E1485E99FF45}">
          <p14:sldIdLst>
            <p14:sldId id="270"/>
            <p14:sldId id="271"/>
            <p14:sldId id="272"/>
          </p14:sldIdLst>
        </p14:section>
        <p14:section name="Ausblick" id="{37945213-99C1-471D-8189-921CF341C7A7}">
          <p14:sldIdLst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65" autoAdjust="0"/>
  </p:normalViewPr>
  <p:slideViewPr>
    <p:cSldViewPr snapToGrid="0">
      <p:cViewPr varScale="1">
        <p:scale>
          <a:sx n="78" d="100"/>
          <a:sy n="78" d="100"/>
        </p:scale>
        <p:origin x="80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01-43D5-8836-A318A9AF8ADF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001-43D5-8836-A318A9AF8ADF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001-43D5-8836-A318A9AF8A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92240368"/>
        <c:axId val="1092240912"/>
      </c:barChart>
      <c:catAx>
        <c:axId val="1092240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92240912"/>
        <c:crosses val="autoZero"/>
        <c:auto val="1"/>
        <c:lblAlgn val="ctr"/>
        <c:lblOffset val="100"/>
        <c:noMultiLvlLbl val="0"/>
      </c:catAx>
      <c:valAx>
        <c:axId val="1092240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92240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CB8-4C12-8914-978B75C639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CB8-4C12-8914-978B75C639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CB8-4C12-8914-978B75C6398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CB8-4C12-8914-978B75C63985}"/>
              </c:ext>
            </c:extLst>
          </c:dPt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CB8-4C12-8914-978B75C639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tockChart>
        <c:ser>
          <c:idx val="0"/>
          <c:order val="0"/>
          <c:tx>
            <c:strRef>
              <c:f>Tabelle1!$B$1</c:f>
              <c:strCache>
                <c:ptCount val="1"/>
                <c:pt idx="0">
                  <c:v>Öffnen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cat>
            <c:numRef>
              <c:f>Tabelle1!$A$2:$A$6</c:f>
              <c:numCache>
                <c:formatCode>m/d/yyyy</c:formatCode>
                <c:ptCount val="5"/>
                <c:pt idx="0">
                  <c:v>42125</c:v>
                </c:pt>
                <c:pt idx="1">
                  <c:v>42156</c:v>
                </c:pt>
                <c:pt idx="2">
                  <c:v>42186</c:v>
                </c:pt>
                <c:pt idx="3">
                  <c:v>42217</c:v>
                </c:pt>
                <c:pt idx="4">
                  <c:v>42248</c:v>
                </c:pt>
              </c:numCache>
            </c:num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44</c:v>
                </c:pt>
                <c:pt idx="1">
                  <c:v>25</c:v>
                </c:pt>
                <c:pt idx="2">
                  <c:v>38</c:v>
                </c:pt>
                <c:pt idx="3">
                  <c:v>50</c:v>
                </c:pt>
                <c:pt idx="4">
                  <c:v>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130-4AC7-B075-4797E1F7D750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Hoch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cat>
            <c:numRef>
              <c:f>Tabelle1!$A$2:$A$6</c:f>
              <c:numCache>
                <c:formatCode>m/d/yyyy</c:formatCode>
                <c:ptCount val="5"/>
                <c:pt idx="0">
                  <c:v>42125</c:v>
                </c:pt>
                <c:pt idx="1">
                  <c:v>42156</c:v>
                </c:pt>
                <c:pt idx="2">
                  <c:v>42186</c:v>
                </c:pt>
                <c:pt idx="3">
                  <c:v>42217</c:v>
                </c:pt>
                <c:pt idx="4">
                  <c:v>42248</c:v>
                </c:pt>
              </c:numCache>
            </c:num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55</c:v>
                </c:pt>
                <c:pt idx="1">
                  <c:v>57</c:v>
                </c:pt>
                <c:pt idx="2">
                  <c:v>57</c:v>
                </c:pt>
                <c:pt idx="3">
                  <c:v>58</c:v>
                </c:pt>
                <c:pt idx="4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130-4AC7-B075-4797E1F7D750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Niedrig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cat>
            <c:numRef>
              <c:f>Tabelle1!$A$2:$A$6</c:f>
              <c:numCache>
                <c:formatCode>m/d/yyyy</c:formatCode>
                <c:ptCount val="5"/>
                <c:pt idx="0">
                  <c:v>42125</c:v>
                </c:pt>
                <c:pt idx="1">
                  <c:v>42156</c:v>
                </c:pt>
                <c:pt idx="2">
                  <c:v>42186</c:v>
                </c:pt>
                <c:pt idx="3">
                  <c:v>42217</c:v>
                </c:pt>
                <c:pt idx="4">
                  <c:v>42248</c:v>
                </c:pt>
              </c:numCache>
            </c:numRef>
          </c:cat>
          <c:val>
            <c:numRef>
              <c:f>Tabelle1!$D$2:$D$6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11</c:v>
                </c:pt>
                <c:pt idx="4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130-4AC7-B075-4797E1F7D750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Schließen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cat>
            <c:numRef>
              <c:f>Tabelle1!$A$2:$A$6</c:f>
              <c:numCache>
                <c:formatCode>m/d/yyyy</c:formatCode>
                <c:ptCount val="5"/>
                <c:pt idx="0">
                  <c:v>42125</c:v>
                </c:pt>
                <c:pt idx="1">
                  <c:v>42156</c:v>
                </c:pt>
                <c:pt idx="2">
                  <c:v>42186</c:v>
                </c:pt>
                <c:pt idx="3">
                  <c:v>42217</c:v>
                </c:pt>
                <c:pt idx="4">
                  <c:v>42248</c:v>
                </c:pt>
              </c:numCache>
            </c:numRef>
          </c:cat>
          <c:val>
            <c:numRef>
              <c:f>Tabelle1!$E$2:$E$6</c:f>
              <c:numCache>
                <c:formatCode>General</c:formatCode>
                <c:ptCount val="5"/>
                <c:pt idx="0">
                  <c:v>25</c:v>
                </c:pt>
                <c:pt idx="1">
                  <c:v>38</c:v>
                </c:pt>
                <c:pt idx="2">
                  <c:v>50</c:v>
                </c:pt>
                <c:pt idx="3">
                  <c:v>34</c:v>
                </c:pt>
                <c:pt idx="4">
                  <c:v>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130-4AC7-B075-4797E1F7D7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upBars>
          <c:downBars>
            <c:spPr>
              <a:solidFill>
                <a:schemeClr val="dk1">
                  <a:lumMod val="75000"/>
                  <a:lumOff val="25000"/>
                </a:schemeClr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downBars>
        </c:upDownBars>
        <c:axId val="1181616528"/>
        <c:axId val="1181617072"/>
      </c:stockChart>
      <c:dateAx>
        <c:axId val="1181616528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81617072"/>
        <c:crosses val="autoZero"/>
        <c:auto val="1"/>
        <c:lblOffset val="100"/>
        <c:baseTimeUnit val="months"/>
      </c:dateAx>
      <c:valAx>
        <c:axId val="1181617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81616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5BF-4203-8306-9B613C015CD7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5BF-4203-8306-9B613C015CD7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5BF-4203-8306-9B613C015C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92239824"/>
        <c:axId val="1181615984"/>
      </c:lineChart>
      <c:catAx>
        <c:axId val="1092239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81615984"/>
        <c:crosses val="autoZero"/>
        <c:auto val="1"/>
        <c:lblAlgn val="ctr"/>
        <c:lblOffset val="100"/>
        <c:noMultiLvlLbl val="0"/>
      </c:catAx>
      <c:valAx>
        <c:axId val="1181615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92239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4301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2395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601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229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161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2044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14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0946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6260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7386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907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374BE57-67D5-4747-AF22-15AE9E89E650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8687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Yellow Books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/>
              <a:t>Buchhandel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3041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Plakat-werbung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Kaum Resonanz</a:t>
            </a:r>
          </a:p>
          <a:p>
            <a:r>
              <a:rPr lang="de-DE" dirty="0"/>
              <a:t>Wird um 50% zurückgefahren</a:t>
            </a:r>
          </a:p>
        </p:txBody>
      </p:sp>
    </p:spTree>
    <p:extLst>
      <p:ext uri="{BB962C8B-B14F-4D97-AF65-F5344CB8AC3E}">
        <p14:creationId xmlns:p14="http://schemas.microsoft.com/office/powerpoint/2010/main" val="800445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Anzeigen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Tageszeitung</a:t>
            </a:r>
          </a:p>
          <a:p>
            <a:r>
              <a:rPr lang="de-DE" dirty="0"/>
              <a:t>Fachzeitschriften</a:t>
            </a:r>
          </a:p>
          <a:p>
            <a:r>
              <a:rPr lang="de-DE" dirty="0"/>
              <a:t>Telefonbuch</a:t>
            </a:r>
          </a:p>
          <a:p>
            <a:r>
              <a:rPr lang="de-DE" dirty="0"/>
              <a:t>Sponsoring</a:t>
            </a:r>
          </a:p>
        </p:txBody>
      </p:sp>
    </p:spTree>
    <p:extLst>
      <p:ext uri="{BB962C8B-B14F-4D97-AF65-F5344CB8AC3E}">
        <p14:creationId xmlns:p14="http://schemas.microsoft.com/office/powerpoint/2010/main" val="3982668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Vertrieb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1848317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0295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Privatkunden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3661179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4877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Firmenkunden</a:t>
            </a: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7487920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55236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Support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Inhouse</a:t>
            </a:r>
            <a:endParaRPr lang="de-DE" dirty="0"/>
          </a:p>
          <a:p>
            <a:r>
              <a:rPr lang="de-DE" dirty="0" err="1"/>
              <a:t>Outhouse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2437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Inhouse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Callcenter</a:t>
            </a:r>
          </a:p>
          <a:p>
            <a:r>
              <a:rPr lang="de-DE" dirty="0"/>
              <a:t>Support in der Filiale</a:t>
            </a:r>
          </a:p>
        </p:txBody>
      </p:sp>
    </p:spTree>
    <p:extLst>
      <p:ext uri="{BB962C8B-B14F-4D97-AF65-F5344CB8AC3E}">
        <p14:creationId xmlns:p14="http://schemas.microsoft.com/office/powerpoint/2010/main" val="2681321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Outhouse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Kundenservice vor Ort</a:t>
            </a:r>
          </a:p>
          <a:p>
            <a:r>
              <a:rPr lang="de-DE" dirty="0"/>
              <a:t>Vertriebsmitarbeiter</a:t>
            </a:r>
          </a:p>
          <a:p>
            <a:r>
              <a:rPr lang="de-DE" dirty="0"/>
              <a:t>Fachberatung bei Großkunden</a:t>
            </a:r>
          </a:p>
        </p:txBody>
      </p:sp>
    </p:spTree>
    <p:extLst>
      <p:ext uri="{BB962C8B-B14F-4D97-AF65-F5344CB8AC3E}">
        <p14:creationId xmlns:p14="http://schemas.microsoft.com/office/powerpoint/2010/main" val="38112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Ausblick</a:t>
            </a: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7012440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086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Mission</a:t>
            </a:r>
          </a:p>
          <a:p>
            <a:r>
              <a:rPr lang="de-DE" dirty="0"/>
              <a:t>Marketing</a:t>
            </a:r>
          </a:p>
          <a:p>
            <a:r>
              <a:rPr lang="de-DE" dirty="0"/>
              <a:t>Vertrieb</a:t>
            </a:r>
          </a:p>
          <a:p>
            <a:pPr lvl="1"/>
            <a:r>
              <a:rPr lang="de-DE" dirty="0"/>
              <a:t>Privatkunden</a:t>
            </a:r>
          </a:p>
          <a:p>
            <a:pPr lvl="1"/>
            <a:r>
              <a:rPr lang="de-DE" dirty="0"/>
              <a:t>Firmenkunden</a:t>
            </a:r>
          </a:p>
          <a:p>
            <a:r>
              <a:rPr lang="de-DE" dirty="0"/>
              <a:t>Support</a:t>
            </a:r>
          </a:p>
          <a:p>
            <a:r>
              <a:rPr lang="de-DE" dirty="0"/>
              <a:t>Ausblick</a:t>
            </a:r>
          </a:p>
        </p:txBody>
      </p:sp>
    </p:spTree>
    <p:extLst>
      <p:ext uri="{BB962C8B-B14F-4D97-AF65-F5344CB8AC3E}">
        <p14:creationId xmlns:p14="http://schemas.microsoft.com/office/powerpoint/2010/main" val="1557792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Mission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Zufriedene Kunden</a:t>
            </a:r>
          </a:p>
          <a:p>
            <a:r>
              <a:rPr lang="de-DE" dirty="0"/>
              <a:t>Weites Filialnetz</a:t>
            </a:r>
          </a:p>
          <a:p>
            <a:r>
              <a:rPr lang="de-DE" dirty="0"/>
              <a:t>Gute Arbeitsatmosphäre</a:t>
            </a:r>
          </a:p>
          <a:p>
            <a:r>
              <a:rPr lang="de-DE" dirty="0"/>
              <a:t>Faire Preise</a:t>
            </a:r>
          </a:p>
        </p:txBody>
      </p:sp>
    </p:spTree>
    <p:extLst>
      <p:ext uri="{BB962C8B-B14F-4D97-AF65-F5344CB8AC3E}">
        <p14:creationId xmlns:p14="http://schemas.microsoft.com/office/powerpoint/2010/main" val="1608657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Zufriedene Kunden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Hohe Kundenzufriedenheit durch:</a:t>
            </a:r>
          </a:p>
          <a:p>
            <a:r>
              <a:rPr lang="de-DE" dirty="0"/>
              <a:t>Gute Beratung</a:t>
            </a:r>
          </a:p>
          <a:p>
            <a:r>
              <a:rPr lang="de-DE" dirty="0"/>
              <a:t>Komfortable Filiale</a:t>
            </a:r>
          </a:p>
          <a:p>
            <a:r>
              <a:rPr lang="de-DE" dirty="0"/>
              <a:t>Gutes</a:t>
            </a:r>
            <a:r>
              <a:rPr lang="de-DE" baseline="0" dirty="0"/>
              <a:t> Preis-Leistungs-Verhältnis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768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Weites Filialnetz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Berlin</a:t>
            </a:r>
          </a:p>
          <a:p>
            <a:r>
              <a:rPr lang="de-DE" dirty="0"/>
              <a:t>Bremen</a:t>
            </a:r>
          </a:p>
          <a:p>
            <a:r>
              <a:rPr lang="de-DE" dirty="0"/>
              <a:t>Dortmund</a:t>
            </a:r>
          </a:p>
          <a:p>
            <a:r>
              <a:rPr lang="de-DE" dirty="0"/>
              <a:t>Erfurt</a:t>
            </a:r>
          </a:p>
          <a:p>
            <a:r>
              <a:rPr lang="de-DE" dirty="0"/>
              <a:t>Hannover</a:t>
            </a:r>
          </a:p>
          <a:p>
            <a:r>
              <a:rPr lang="de-DE" dirty="0"/>
              <a:t>München</a:t>
            </a:r>
          </a:p>
          <a:p>
            <a:r>
              <a:rPr lang="de-DE" dirty="0"/>
              <a:t>München 2</a:t>
            </a:r>
          </a:p>
          <a:p>
            <a:r>
              <a:rPr lang="de-DE" dirty="0"/>
              <a:t>Würzburg</a:t>
            </a:r>
          </a:p>
        </p:txBody>
      </p:sp>
    </p:spTree>
    <p:extLst>
      <p:ext uri="{BB962C8B-B14F-4D97-AF65-F5344CB8AC3E}">
        <p14:creationId xmlns:p14="http://schemas.microsoft.com/office/powerpoint/2010/main" val="2149798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Gute Arbeits-atmosphäre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Weiterbildungsmöglichkeiten</a:t>
            </a:r>
          </a:p>
          <a:p>
            <a:r>
              <a:rPr lang="de-DE" dirty="0"/>
              <a:t>Snacks und Getränke</a:t>
            </a:r>
          </a:p>
          <a:p>
            <a:r>
              <a:rPr lang="de-DE" dirty="0"/>
              <a:t>Faire Arbeitszeiten</a:t>
            </a:r>
          </a:p>
          <a:p>
            <a:r>
              <a:rPr lang="de-DE" dirty="0"/>
              <a:t>Gestuftes Gehaltssystem</a:t>
            </a:r>
          </a:p>
          <a:p>
            <a:r>
              <a:rPr lang="de-DE" dirty="0"/>
              <a:t>Unkomplizierte Urlaubsplanung</a:t>
            </a:r>
          </a:p>
        </p:txBody>
      </p:sp>
    </p:spTree>
    <p:extLst>
      <p:ext uri="{BB962C8B-B14F-4D97-AF65-F5344CB8AC3E}">
        <p14:creationId xmlns:p14="http://schemas.microsoft.com/office/powerpoint/2010/main" val="2742756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Faire Preise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Günstig Kaufen</a:t>
            </a:r>
          </a:p>
          <a:p>
            <a:r>
              <a:rPr lang="de-DE" dirty="0"/>
              <a:t>Fast so günstig verkaufen</a:t>
            </a:r>
          </a:p>
        </p:txBody>
      </p:sp>
    </p:spTree>
    <p:extLst>
      <p:ext uri="{BB962C8B-B14F-4D97-AF65-F5344CB8AC3E}">
        <p14:creationId xmlns:p14="http://schemas.microsoft.com/office/powerpoint/2010/main" val="529321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Marketing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Social</a:t>
            </a:r>
            <a:r>
              <a:rPr lang="de-DE" dirty="0"/>
              <a:t> Media</a:t>
            </a:r>
          </a:p>
          <a:p>
            <a:r>
              <a:rPr lang="de-DE" dirty="0"/>
              <a:t>Plakatwerbung</a:t>
            </a:r>
          </a:p>
          <a:p>
            <a:r>
              <a:rPr lang="de-DE" dirty="0"/>
              <a:t>Anzeigen</a:t>
            </a:r>
          </a:p>
        </p:txBody>
      </p:sp>
    </p:spTree>
    <p:extLst>
      <p:ext uri="{BB962C8B-B14F-4D97-AF65-F5344CB8AC3E}">
        <p14:creationId xmlns:p14="http://schemas.microsoft.com/office/powerpoint/2010/main" val="2509659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Social</a:t>
            </a:r>
            <a:r>
              <a:rPr lang="de-DE" dirty="0"/>
              <a:t> Media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Facebook</a:t>
            </a:r>
          </a:p>
          <a:p>
            <a:r>
              <a:rPr lang="de-DE" dirty="0"/>
              <a:t>Twitter</a:t>
            </a:r>
          </a:p>
          <a:p>
            <a:r>
              <a:rPr lang="de-DE" dirty="0" err="1"/>
              <a:t>Xing</a:t>
            </a:r>
            <a:endParaRPr lang="de-DE" dirty="0"/>
          </a:p>
          <a:p>
            <a:r>
              <a:rPr lang="de-DE" dirty="0" err="1"/>
              <a:t>Youtube</a:t>
            </a:r>
            <a:endParaRPr lang="de-DE" dirty="0"/>
          </a:p>
          <a:p>
            <a:r>
              <a:rPr lang="de-DE" dirty="0"/>
              <a:t>Google+</a:t>
            </a:r>
          </a:p>
          <a:p>
            <a:r>
              <a:rPr lang="de-DE" dirty="0"/>
              <a:t>Myspace</a:t>
            </a:r>
          </a:p>
        </p:txBody>
      </p:sp>
    </p:spTree>
    <p:extLst>
      <p:ext uri="{BB962C8B-B14F-4D97-AF65-F5344CB8AC3E}">
        <p14:creationId xmlns:p14="http://schemas.microsoft.com/office/powerpoint/2010/main" val="231902650"/>
      </p:ext>
    </p:extLst>
  </p:cSld>
  <p:clrMapOvr>
    <a:masterClrMapping/>
  </p:clrMapOvr>
</p:sld>
</file>

<file path=ppt/theme/theme1.xml><?xml version="1.0" encoding="utf-8"?>
<a:theme xmlns:a="http://schemas.openxmlformats.org/drawingml/2006/main" name="Rahmen">
  <a:themeElements>
    <a:clrScheme name="Gelb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Rahmen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ahmen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0E807B1-1050-4D45-BFF9-FE4670690414}"/>
</file>

<file path=customXml/itemProps2.xml><?xml version="1.0" encoding="utf-8"?>
<ds:datastoreItem xmlns:ds="http://schemas.openxmlformats.org/officeDocument/2006/customXml" ds:itemID="{4FEC3AA2-445F-4A98-993C-BFB791B33601}"/>
</file>

<file path=customXml/itemProps3.xml><?xml version="1.0" encoding="utf-8"?>
<ds:datastoreItem xmlns:ds="http://schemas.openxmlformats.org/officeDocument/2006/customXml" ds:itemID="{D5C35115-7AAD-4888-88E4-FD0C66D9E15B}"/>
</file>

<file path=docProps/app.xml><?xml version="1.0" encoding="utf-8"?>
<Properties xmlns="http://schemas.openxmlformats.org/officeDocument/2006/extended-properties" xmlns:vt="http://schemas.openxmlformats.org/officeDocument/2006/docPropsVTypes">
  <Template>Rahmen</Template>
  <TotalTime>0</TotalTime>
  <Words>115</Words>
  <Application>Microsoft Office PowerPoint</Application>
  <PresentationFormat>Breitbild</PresentationFormat>
  <Paragraphs>75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1" baseType="lpstr">
      <vt:lpstr>Corbel</vt:lpstr>
      <vt:lpstr>Wingdings 2</vt:lpstr>
      <vt:lpstr>Rahmen</vt:lpstr>
      <vt:lpstr>Yellow Books</vt:lpstr>
      <vt:lpstr>Übersicht</vt:lpstr>
      <vt:lpstr>Mission</vt:lpstr>
      <vt:lpstr>Zufriedene Kunden</vt:lpstr>
      <vt:lpstr>Weites Filialnetz</vt:lpstr>
      <vt:lpstr>Gute Arbeits-atmosphäre</vt:lpstr>
      <vt:lpstr>Faire Preise</vt:lpstr>
      <vt:lpstr>Marketing</vt:lpstr>
      <vt:lpstr>Social Media</vt:lpstr>
      <vt:lpstr>Plakat-werbung</vt:lpstr>
      <vt:lpstr>Anzeigen</vt:lpstr>
      <vt:lpstr>Vertrieb</vt:lpstr>
      <vt:lpstr>Privatkunden</vt:lpstr>
      <vt:lpstr>Firmenkunden</vt:lpstr>
      <vt:lpstr>Support</vt:lpstr>
      <vt:lpstr>Inhouse</vt:lpstr>
      <vt:lpstr>Outhouse</vt:lpstr>
      <vt:lpstr>Ausblick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Yellow Books</dc:title>
  <dc:creator>Lina Wagner</dc:creator>
  <cp:lastModifiedBy>Beatrice Gubler</cp:lastModifiedBy>
  <cp:revision>7</cp:revision>
  <dcterms:created xsi:type="dcterms:W3CDTF">2015-11-05T14:35:40Z</dcterms:created>
  <dcterms:modified xsi:type="dcterms:W3CDTF">2019-10-09T15:19:10Z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