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rüßung" id="{ECEB62C3-2C09-4161-B1E5-9A3DD0D2501A}">
          <p14:sldIdLst>
            <p14:sldId id="256"/>
          </p14:sldIdLst>
        </p14:section>
        <p14:section name="Unsere Mission" id="{93555769-E8B9-4322-8A04-70C0A908B4F1}">
          <p14:sldIdLst>
            <p14:sldId id="258"/>
            <p14:sldId id="259"/>
            <p14:sldId id="260"/>
            <p14:sldId id="261"/>
            <p14:sldId id="262"/>
          </p14:sldIdLst>
        </p14:section>
        <p14:section name="Das neue Marketingkonzept" id="{B30B9CC1-F03F-421B-A717-00D299F11E8F}">
          <p14:sldIdLst>
            <p14:sldId id="263"/>
            <p14:sldId id="264"/>
            <p14:sldId id="265"/>
            <p14:sldId id="266"/>
          </p14:sldIdLst>
        </p14:section>
        <p14:section name="Unsere Produkte im Vertrieb" id="{6843AE4B-7358-4CB5-8DE9-E80BC377CAD2}">
          <p14:sldIdLst>
            <p14:sldId id="267"/>
            <p14:sldId id="268"/>
          </p14:sldIdLst>
        </p14:section>
        <p14:section name="Support für unsere Kunden" id="{0128A7CB-E660-4CBF-A70B-07D5E373FC31}">
          <p14:sldIdLst>
            <p14:sldId id="270"/>
            <p14:sldId id="271"/>
            <p14:sldId id="272"/>
          </p14:sldIdLst>
        </p14:section>
        <p14:section name="So geht es weiter ..." id="{A892599F-8F81-4F22-8CCB-C110103CFED6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8" autoAdjust="0"/>
    <p:restoredTop sz="94665" autoAdjust="0"/>
  </p:normalViewPr>
  <p:slideViewPr>
    <p:cSldViewPr snapToGrid="0">
      <p:cViewPr varScale="1">
        <p:scale>
          <a:sx n="114" d="100"/>
          <a:sy n="114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trun Grill" userId="99756f54-2f3f-44cf-9a05-7014923e93da" providerId="ADAL" clId="{9C4725DF-5D59-4628-9C3F-5520F80A1081}"/>
    <pc:docChg chg="custSel modSld">
      <pc:chgData name="Ortrun Grill" userId="99756f54-2f3f-44cf-9a05-7014923e93da" providerId="ADAL" clId="{9C4725DF-5D59-4628-9C3F-5520F80A1081}" dt="2019-01-18T19:32:18.741" v="5" actId="1076"/>
      <pc:docMkLst>
        <pc:docMk/>
      </pc:docMkLst>
      <pc:sldChg chg="addSp delSp modSp">
        <pc:chgData name="Ortrun Grill" userId="99756f54-2f3f-44cf-9a05-7014923e93da" providerId="ADAL" clId="{9C4725DF-5D59-4628-9C3F-5520F80A1081}" dt="2019-01-18T19:32:18.741" v="5" actId="1076"/>
        <pc:sldMkLst>
          <pc:docMk/>
          <pc:sldMk cId="1608657643" sldId="258"/>
        </pc:sldMkLst>
        <pc:graphicFrameChg chg="add mod modGraphic">
          <ac:chgData name="Ortrun Grill" userId="99756f54-2f3f-44cf-9a05-7014923e93da" providerId="ADAL" clId="{9C4725DF-5D59-4628-9C3F-5520F80A1081}" dt="2019-01-18T19:32:18.741" v="5" actId="1076"/>
          <ac:graphicFrameMkLst>
            <pc:docMk/>
            <pc:sldMk cId="1608657643" sldId="258"/>
            <ac:graphicFrameMk id="5" creationId="{B71A6D67-CA44-4736-8EB9-77F3DF3DC8B9}"/>
          </ac:graphicFrameMkLst>
        </pc:graphicFrameChg>
        <pc:graphicFrameChg chg="del">
          <ac:chgData name="Ortrun Grill" userId="99756f54-2f3f-44cf-9a05-7014923e93da" providerId="ADAL" clId="{9C4725DF-5D59-4628-9C3F-5520F80A1081}" dt="2019-01-18T19:31:46.802" v="0" actId="478"/>
          <ac:graphicFrameMkLst>
            <pc:docMk/>
            <pc:sldMk cId="1608657643" sldId="258"/>
            <ac:graphicFrameMk id="21" creationId="{ECEA79CE-EB26-41CC-B8E8-1488BCAB29D1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Quartalsübersicht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1-43D5-8836-A318A9AF8AD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1-43D5-8836-A318A9AF8AD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1-43D5-8836-A318A9AF8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2240368"/>
        <c:axId val="1092240912"/>
      </c:barChart>
      <c:catAx>
        <c:axId val="109224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912"/>
        <c:crosses val="autoZero"/>
        <c:auto val="1"/>
        <c:lblAlgn val="ctr"/>
        <c:lblOffset val="100"/>
        <c:noMultiLvlLbl val="0"/>
      </c:catAx>
      <c:valAx>
        <c:axId val="109224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B8-4C12-8914-978B75C639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B8-4C12-8914-978B75C639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B8-4C12-8914-978B75C639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B8-4C12-8914-978B75C63985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B8-4C12-8914-978B75C63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dirty="0"/>
              <a:t>Prognose für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BF-4203-8306-9B613C015CD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BF-4203-8306-9B613C015CD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BF-4203-8306-9B613C015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92239824"/>
        <c:axId val="1181615984"/>
      </c:lineChart>
      <c:catAx>
        <c:axId val="109223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5984"/>
        <c:crosses val="autoZero"/>
        <c:auto val="1"/>
        <c:lblAlgn val="ctr"/>
        <c:lblOffset val="100"/>
        <c:noMultiLvlLbl val="0"/>
      </c:catAx>
      <c:valAx>
        <c:axId val="118161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3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30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39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22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61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04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1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4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26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38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90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74BE57-67D5-4747-AF22-15AE9E89E650}" type="datetimeFigureOut">
              <a:rPr lang="de-DE" smtClean="0"/>
              <a:t>18.01.2019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8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Yellow Books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i="1" dirty="0"/>
              <a:t>Bücher &amp; mehr …</a:t>
            </a:r>
          </a:p>
        </p:txBody>
      </p:sp>
    </p:spTree>
    <p:extLst>
      <p:ext uri="{BB962C8B-B14F-4D97-AF65-F5344CB8AC3E}">
        <p14:creationId xmlns:p14="http://schemas.microsoft.com/office/powerpoint/2010/main" val="2253041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Tageszeitung</a:t>
            </a:r>
          </a:p>
          <a:p>
            <a:r>
              <a:rPr lang="de-DE" sz="2800" dirty="0"/>
              <a:t>Fachzeitschriften</a:t>
            </a:r>
          </a:p>
          <a:p>
            <a:r>
              <a:rPr lang="de-DE" sz="2800" dirty="0"/>
              <a:t>Sponsoring</a:t>
            </a:r>
          </a:p>
        </p:txBody>
      </p:sp>
    </p:spTree>
    <p:extLst>
      <p:ext uri="{BB962C8B-B14F-4D97-AF65-F5344CB8AC3E}">
        <p14:creationId xmlns:p14="http://schemas.microsoft.com/office/powerpoint/2010/main" val="3982668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Vertrieb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6178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95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Privatkunden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24585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4877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Support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 err="1"/>
              <a:t>Inhouse</a:t>
            </a:r>
            <a:endParaRPr lang="de-DE" sz="2800" dirty="0"/>
          </a:p>
          <a:p>
            <a:r>
              <a:rPr lang="de-DE" sz="2800" dirty="0" err="1"/>
              <a:t>Outhouse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42437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Callcenter</a:t>
            </a:r>
          </a:p>
          <a:p>
            <a:r>
              <a:rPr lang="de-DE" sz="2800" dirty="0"/>
              <a:t>Support in der Filiale</a:t>
            </a:r>
          </a:p>
        </p:txBody>
      </p:sp>
    </p:spTree>
    <p:extLst>
      <p:ext uri="{BB962C8B-B14F-4D97-AF65-F5344CB8AC3E}">
        <p14:creationId xmlns:p14="http://schemas.microsoft.com/office/powerpoint/2010/main" val="2681321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Outhouse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Kundenservice vor Ort</a:t>
            </a:r>
          </a:p>
          <a:p>
            <a:r>
              <a:rPr lang="de-DE" sz="2800" dirty="0"/>
              <a:t>Vertriebsmitarbeiter</a:t>
            </a:r>
          </a:p>
          <a:p>
            <a:r>
              <a:rPr lang="de-DE" sz="2800" dirty="0"/>
              <a:t>Fachberatung bei Großkunden</a:t>
            </a:r>
          </a:p>
        </p:txBody>
      </p:sp>
    </p:spTree>
    <p:extLst>
      <p:ext uri="{BB962C8B-B14F-4D97-AF65-F5344CB8AC3E}">
        <p14:creationId xmlns:p14="http://schemas.microsoft.com/office/powerpoint/2010/main" val="38112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16778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8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Zufriedene Kunden</a:t>
            </a:r>
          </a:p>
          <a:p>
            <a:r>
              <a:rPr lang="de-DE" sz="2800" dirty="0"/>
              <a:t>Weites Filialnetz</a:t>
            </a:r>
          </a:p>
          <a:p>
            <a:r>
              <a:rPr lang="de-DE" sz="2800" dirty="0"/>
              <a:t>Gute Arbeitsatmosphäre</a:t>
            </a:r>
          </a:p>
          <a:p>
            <a:r>
              <a:rPr lang="de-DE" sz="2800" dirty="0"/>
              <a:t>Faire Preise</a:t>
            </a:r>
          </a:p>
        </p:txBody>
      </p:sp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5" name="Abschnittszoom 4">
                <a:extLst>
                  <a:ext uri="{FF2B5EF4-FFF2-40B4-BE49-F238E27FC236}">
                    <a16:creationId xmlns:a16="http://schemas.microsoft.com/office/drawing/2014/main" id="{B71A6D67-CA44-4736-8EB9-77F3DF3DC8B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4940783"/>
                  </p:ext>
                </p:extLst>
              </p:nvPr>
            </p:nvGraphicFramePr>
            <p:xfrm>
              <a:off x="7667537" y="2068410"/>
              <a:ext cx="1736521" cy="976793"/>
            </p:xfrm>
            <a:graphic>
              <a:graphicData uri="http://schemas.microsoft.com/office/powerpoint/2016/sectionzoom">
                <psez:sectionZm>
                  <psez:sectionZmObj sectionId="{0128A7CB-E660-4CBF-A70B-07D5E373FC31}">
                    <psez:zmPr id="{B3FA7D94-1FE5-427D-B620-20EF527A6F93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36521" cy="976793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5" name="Abschnittszoom 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B71A6D67-CA44-4736-8EB9-77F3DF3DC8B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67537" y="2068410"/>
                <a:ext cx="1736521" cy="976793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865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Zufriedene Kunden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Hohe Kundenzufriedenheit durch:</a:t>
            </a:r>
          </a:p>
          <a:p>
            <a:r>
              <a:rPr lang="de-DE" sz="2800" dirty="0"/>
              <a:t>Gute Beratung</a:t>
            </a:r>
          </a:p>
          <a:p>
            <a:r>
              <a:rPr lang="de-DE" sz="2800" dirty="0"/>
              <a:t>Komfortable Filiale</a:t>
            </a:r>
          </a:p>
          <a:p>
            <a:r>
              <a:rPr lang="de-DE" sz="2800" dirty="0"/>
              <a:t>Gutes Preis-Leistungs-Verhältnis</a:t>
            </a:r>
          </a:p>
        </p:txBody>
      </p:sp>
    </p:spTree>
    <p:extLst>
      <p:ext uri="{BB962C8B-B14F-4D97-AF65-F5344CB8AC3E}">
        <p14:creationId xmlns:p14="http://schemas.microsoft.com/office/powerpoint/2010/main" val="90768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Weites Filialnetz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Berlin</a:t>
            </a:r>
          </a:p>
          <a:p>
            <a:r>
              <a:rPr lang="de-DE" sz="2800" dirty="0"/>
              <a:t>Bremen</a:t>
            </a:r>
          </a:p>
          <a:p>
            <a:r>
              <a:rPr lang="de-DE" sz="2800" dirty="0"/>
              <a:t>Dortmund</a:t>
            </a:r>
          </a:p>
          <a:p>
            <a:r>
              <a:rPr lang="de-DE" sz="2800" dirty="0"/>
              <a:t>Erfurt</a:t>
            </a:r>
          </a:p>
          <a:p>
            <a:r>
              <a:rPr lang="de-DE" sz="2800" dirty="0"/>
              <a:t>Hannover</a:t>
            </a:r>
          </a:p>
          <a:p>
            <a:r>
              <a:rPr lang="de-DE" sz="2800" dirty="0"/>
              <a:t>München</a:t>
            </a:r>
          </a:p>
          <a:p>
            <a:r>
              <a:rPr lang="de-DE" sz="2800" dirty="0"/>
              <a:t>München 2</a:t>
            </a:r>
          </a:p>
          <a:p>
            <a:r>
              <a:rPr lang="de-DE" sz="2800" dirty="0"/>
              <a:t>Würzburg</a:t>
            </a:r>
          </a:p>
        </p:txBody>
      </p:sp>
    </p:spTree>
    <p:extLst>
      <p:ext uri="{BB962C8B-B14F-4D97-AF65-F5344CB8AC3E}">
        <p14:creationId xmlns:p14="http://schemas.microsoft.com/office/powerpoint/2010/main" val="214979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Arbeits-atmosphäre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Weiterbildungsmöglichkeiten</a:t>
            </a:r>
          </a:p>
          <a:p>
            <a:r>
              <a:rPr lang="de-DE" sz="2800" dirty="0"/>
              <a:t>Snacks und Getränke</a:t>
            </a:r>
          </a:p>
          <a:p>
            <a:r>
              <a:rPr lang="de-DE" sz="2800" dirty="0"/>
              <a:t>Faire Arbeitszeiten</a:t>
            </a:r>
          </a:p>
          <a:p>
            <a:r>
              <a:rPr lang="de-DE" sz="2800" dirty="0"/>
              <a:t>Gestuftes Gehaltssystem</a:t>
            </a:r>
          </a:p>
          <a:p>
            <a:r>
              <a:rPr lang="de-DE" sz="2800" dirty="0"/>
              <a:t>Unkomplizierte Urlaubsplanung</a:t>
            </a:r>
          </a:p>
        </p:txBody>
      </p:sp>
    </p:spTree>
    <p:extLst>
      <p:ext uri="{BB962C8B-B14F-4D97-AF65-F5344CB8AC3E}">
        <p14:creationId xmlns:p14="http://schemas.microsoft.com/office/powerpoint/2010/main" val="2742756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Faire Preise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Günstig Kaufen</a:t>
            </a:r>
          </a:p>
          <a:p>
            <a:r>
              <a:rPr lang="de-DE" sz="2800" dirty="0"/>
              <a:t>Fast so günstig verkaufen</a:t>
            </a:r>
          </a:p>
        </p:txBody>
      </p:sp>
    </p:spTree>
    <p:extLst>
      <p:ext uri="{BB962C8B-B14F-4D97-AF65-F5344CB8AC3E}">
        <p14:creationId xmlns:p14="http://schemas.microsoft.com/office/powerpoint/2010/main" val="52932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  <a:p>
            <a:r>
              <a:rPr lang="de-DE" dirty="0"/>
              <a:t>Plakatwerbung</a:t>
            </a:r>
          </a:p>
          <a:p>
            <a:r>
              <a:rPr lang="de-DE" dirty="0"/>
              <a:t>Anzeigen</a:t>
            </a:r>
          </a:p>
        </p:txBody>
      </p:sp>
    </p:spTree>
    <p:extLst>
      <p:ext uri="{BB962C8B-B14F-4D97-AF65-F5344CB8AC3E}">
        <p14:creationId xmlns:p14="http://schemas.microsoft.com/office/powerpoint/2010/main" val="250965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Facebook</a:t>
            </a:r>
          </a:p>
          <a:p>
            <a:r>
              <a:rPr lang="de-DE" sz="2800" dirty="0"/>
              <a:t>Twitter</a:t>
            </a:r>
          </a:p>
          <a:p>
            <a:r>
              <a:rPr lang="de-DE" sz="2800" dirty="0" err="1"/>
              <a:t>Xing</a:t>
            </a:r>
            <a:endParaRPr lang="de-DE" sz="2800" dirty="0"/>
          </a:p>
          <a:p>
            <a:r>
              <a:rPr lang="de-DE" sz="2800" dirty="0" err="1"/>
              <a:t>Youtube</a:t>
            </a:r>
            <a:endParaRPr lang="de-DE" sz="2800" dirty="0"/>
          </a:p>
          <a:p>
            <a:r>
              <a:rPr lang="de-DE" sz="2800" dirty="0"/>
              <a:t>Google+</a:t>
            </a:r>
          </a:p>
          <a:p>
            <a:r>
              <a:rPr lang="de-DE" sz="2800" dirty="0"/>
              <a:t>Myspace</a:t>
            </a:r>
          </a:p>
        </p:txBody>
      </p:sp>
    </p:spTree>
    <p:extLst>
      <p:ext uri="{BB962C8B-B14F-4D97-AF65-F5344CB8AC3E}">
        <p14:creationId xmlns:p14="http://schemas.microsoft.com/office/powerpoint/2010/main" val="231902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Plakat-werbung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Kaum Resonanz</a:t>
            </a:r>
          </a:p>
          <a:p>
            <a:r>
              <a:rPr lang="de-DE" sz="2800" dirty="0"/>
              <a:t>Wird um 50% zurückgefahren</a:t>
            </a:r>
          </a:p>
        </p:txBody>
      </p:sp>
    </p:spTree>
    <p:extLst>
      <p:ext uri="{BB962C8B-B14F-4D97-AF65-F5344CB8AC3E}">
        <p14:creationId xmlns:p14="http://schemas.microsoft.com/office/powerpoint/2010/main" val="800445836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Gelb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44610E-A79E-413B-A59D-77777E35684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9a368bf2-ed05-4aa2-af06-b7a648b01e63"/>
    <ds:schemaRef ds:uri="http://schemas.microsoft.com/office/2006/documentManagement/types"/>
    <ds:schemaRef ds:uri="http://purl.org/dc/terms/"/>
    <ds:schemaRef ds:uri="fc3f67b7-4e1d-4c89-bb2e-ae4b8b5d69d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F899D98-BAC6-403D-9738-51BBCD4DB2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34D110-AE6B-4890-8D36-F9F1158011BE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109</Words>
  <Application>Microsoft Office PowerPoint</Application>
  <PresentationFormat>Breitbild</PresentationFormat>
  <Paragraphs>64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Corbel</vt:lpstr>
      <vt:lpstr>Wingdings 2</vt:lpstr>
      <vt:lpstr>Rahmen</vt:lpstr>
      <vt:lpstr>Yellow Books</vt:lpstr>
      <vt:lpstr>Mission</vt:lpstr>
      <vt:lpstr>Zufriedene Kunden</vt:lpstr>
      <vt:lpstr>Weites Filialnetz</vt:lpstr>
      <vt:lpstr>Gute Arbeits-atmosphäre</vt:lpstr>
      <vt:lpstr>Faire Preise</vt:lpstr>
      <vt:lpstr>Marketing</vt:lpstr>
      <vt:lpstr>Social Media</vt:lpstr>
      <vt:lpstr>Plakat-werbung</vt:lpstr>
      <vt:lpstr>Anzeigen</vt:lpstr>
      <vt:lpstr>Vertrieb</vt:lpstr>
      <vt:lpstr>Privatkunden</vt:lpstr>
      <vt:lpstr>Support</vt:lpstr>
      <vt:lpstr>Inhouse</vt:lpstr>
      <vt:lpstr>Outhouse</vt:lpstr>
      <vt:lpstr>Ausblick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Books</dc:title>
  <dc:creator>Lina Wagner</dc:creator>
  <cp:lastModifiedBy>O.Grill</cp:lastModifiedBy>
  <cp:revision>20</cp:revision>
  <dcterms:created xsi:type="dcterms:W3CDTF">2015-11-05T14:35:40Z</dcterms:created>
  <dcterms:modified xsi:type="dcterms:W3CDTF">2019-01-18T19:32:28Z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